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9" r:id="rId2"/>
    <p:sldId id="278" r:id="rId3"/>
    <p:sldId id="288" r:id="rId4"/>
    <p:sldId id="279" r:id="rId5"/>
    <p:sldId id="284" r:id="rId6"/>
    <p:sldId id="285" r:id="rId7"/>
    <p:sldId id="307" r:id="rId8"/>
    <p:sldId id="303" r:id="rId9"/>
    <p:sldId id="305" r:id="rId10"/>
    <p:sldId id="306" r:id="rId11"/>
    <p:sldId id="311" r:id="rId12"/>
    <p:sldId id="286" r:id="rId13"/>
    <p:sldId id="308" r:id="rId14"/>
    <p:sldId id="304" r:id="rId15"/>
    <p:sldId id="309" r:id="rId16"/>
    <p:sldId id="298" r:id="rId17"/>
    <p:sldId id="310" r:id="rId18"/>
    <p:sldId id="301" r:id="rId19"/>
    <p:sldId id="296" r:id="rId20"/>
    <p:sldId id="276"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FDD"/>
    <a:srgbClr val="CCD1DA"/>
    <a:srgbClr val="193761"/>
    <a:srgbClr val="EFE1BB"/>
    <a:srgbClr val="CD9F00"/>
    <a:srgbClr val="FCECBC"/>
    <a:srgbClr val="FFC900"/>
    <a:srgbClr val="255387"/>
    <a:srgbClr val="017BC4"/>
    <a:srgbClr val="FFD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p:restoredTop sz="70385"/>
  </p:normalViewPr>
  <p:slideViewPr>
    <p:cSldViewPr snapToGrid="0">
      <p:cViewPr varScale="1">
        <p:scale>
          <a:sx n="77" d="100"/>
          <a:sy n="77" d="100"/>
        </p:scale>
        <p:origin x="2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D0239-46B8-41FD-8311-666846CF89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2F0D06-6317-463D-8639-AD82AEF656C2}">
      <dgm:prSet/>
      <dgm:spPr/>
      <dgm:t>
        <a:bodyPr/>
        <a:lstStyle/>
        <a:p>
          <a:r>
            <a:rPr lang="en-US" b="1" dirty="0"/>
            <a:t>Rate</a:t>
          </a:r>
          <a:r>
            <a:rPr lang="en-US"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The individual income tax is a marginal tax rate structure, where every dollar of income above each threshold is taxed at a higher rate</a:t>
          </a:r>
          <a:endParaRPr lang="en-US" dirty="0"/>
        </a:p>
      </dgm:t>
    </dgm:pt>
    <dgm:pt modelId="{58DEBE4C-7849-4FE5-8B0F-AA70807B48D4}" type="parTrans" cxnId="{2CA7F04B-7CCB-457E-9BFE-D5684451C417}">
      <dgm:prSet/>
      <dgm:spPr/>
      <dgm:t>
        <a:bodyPr/>
        <a:lstStyle/>
        <a:p>
          <a:endParaRPr lang="en-US"/>
        </a:p>
      </dgm:t>
    </dgm:pt>
    <dgm:pt modelId="{457E4D34-3A8F-4B54-A132-CE3C4178AA5B}" type="sibTrans" cxnId="{2CA7F04B-7CCB-457E-9BFE-D5684451C417}">
      <dgm:prSet/>
      <dgm:spPr/>
      <dgm:t>
        <a:bodyPr/>
        <a:lstStyle/>
        <a:p>
          <a:endParaRPr lang="en-US"/>
        </a:p>
      </dgm:t>
    </dgm:pt>
    <dgm:pt modelId="{2A96A520-D0E6-4FA2-BF79-CEAAA3732759}">
      <dgm:prSet/>
      <dgm:spPr/>
      <dgm:t>
        <a:bodyPr/>
        <a:lstStyle/>
        <a:p>
          <a:r>
            <a:rPr lang="en-US" b="1" dirty="0"/>
            <a:t>Base</a:t>
          </a:r>
          <a:r>
            <a:rPr lang="en-US"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The individual income tax base includes wages, interest and dividends, business income and capital gains. However, the federal income tax base is made narrower by various deductions and credits</a:t>
          </a:r>
          <a:endParaRPr lang="en-US" dirty="0"/>
        </a:p>
      </dgm:t>
    </dgm:pt>
    <dgm:pt modelId="{4DB64B1F-7F5C-4762-87BF-A244E89C9734}" type="parTrans" cxnId="{61099CE2-3B08-46BE-83ED-5AE2764378C3}">
      <dgm:prSet/>
      <dgm:spPr/>
      <dgm:t>
        <a:bodyPr/>
        <a:lstStyle/>
        <a:p>
          <a:endParaRPr lang="en-US"/>
        </a:p>
      </dgm:t>
    </dgm:pt>
    <dgm:pt modelId="{60B156CD-1BA3-48B9-A66E-08D0A4936856}" type="sibTrans" cxnId="{61099CE2-3B08-46BE-83ED-5AE2764378C3}">
      <dgm:prSet/>
      <dgm:spPr/>
      <dgm:t>
        <a:bodyPr/>
        <a:lstStyle/>
        <a:p>
          <a:endParaRPr lang="en-US"/>
        </a:p>
      </dgm:t>
    </dgm:pt>
    <dgm:pt modelId="{52CACBD8-95B7-48B6-BF43-CDD8BB1A302D}">
      <dgm:prSet/>
      <dgm:spPr/>
      <dgm:t>
        <a:bodyPr/>
        <a:lstStyle/>
        <a:p>
          <a:r>
            <a:rPr lang="en-US" b="1" dirty="0"/>
            <a:t>Family and Worker Tax Credits </a:t>
          </a:r>
          <a:r>
            <a:rPr lang="en-US" b="0" dirty="0"/>
            <a:t>The individual income tax provides substantial payments to workers and families with children through the earned income and child tax credits</a:t>
          </a:r>
          <a:endParaRPr lang="en-US" dirty="0"/>
        </a:p>
      </dgm:t>
    </dgm:pt>
    <dgm:pt modelId="{B8038CEA-D12E-46E3-868D-883233BC1B28}" type="parTrans" cxnId="{8E59C6B6-1460-445F-A30D-1E7A7D0CCF8B}">
      <dgm:prSet/>
      <dgm:spPr/>
      <dgm:t>
        <a:bodyPr/>
        <a:lstStyle/>
        <a:p>
          <a:endParaRPr lang="en-US"/>
        </a:p>
      </dgm:t>
    </dgm:pt>
    <dgm:pt modelId="{3E12E670-AA83-4DA2-9C37-6D41F9ECAFA0}" type="sibTrans" cxnId="{8E59C6B6-1460-445F-A30D-1E7A7D0CCF8B}">
      <dgm:prSet/>
      <dgm:spPr/>
      <dgm:t>
        <a:bodyPr/>
        <a:lstStyle/>
        <a:p>
          <a:endParaRPr lang="en-US"/>
        </a:p>
      </dgm:t>
    </dgm:pt>
    <dgm:pt modelId="{C84BC222-5452-400B-B96E-BFFD433F8758}">
      <dgm:prSet/>
      <dgm:spPr/>
      <dgm:t>
        <a:bodyPr/>
        <a:lstStyle/>
        <a:p>
          <a:r>
            <a:rPr lang="en-US" b="1" dirty="0"/>
            <a:t>2025 Expirations </a:t>
          </a:r>
          <a:r>
            <a:rPr lang="en-US" dirty="0"/>
            <a:t>Making permanent the TCJA individual tax cuts would be pro-growth and keep tax burdens from rising but comes at a revenue cost. Base broadeners and pro-growth reforms should be considered</a:t>
          </a:r>
        </a:p>
      </dgm:t>
    </dgm:pt>
    <dgm:pt modelId="{212E6029-6D66-48F7-B054-AB1BE95D401A}" type="parTrans" cxnId="{B98CFADA-E11E-4AAA-BBB0-F33A1AC4A897}">
      <dgm:prSet/>
      <dgm:spPr/>
      <dgm:t>
        <a:bodyPr/>
        <a:lstStyle/>
        <a:p>
          <a:endParaRPr lang="en-US"/>
        </a:p>
      </dgm:t>
    </dgm:pt>
    <dgm:pt modelId="{F8F219CD-76F7-45FA-A01A-213DED0A955A}" type="sibTrans" cxnId="{B98CFADA-E11E-4AAA-BBB0-F33A1AC4A897}">
      <dgm:prSet/>
      <dgm:spPr/>
      <dgm:t>
        <a:bodyPr/>
        <a:lstStyle/>
        <a:p>
          <a:endParaRPr lang="en-US"/>
        </a:p>
      </dgm:t>
    </dgm:pt>
    <dgm:pt modelId="{96D1A63B-67F4-4321-9872-01354D3B9937}">
      <dgm:prSet/>
      <dgm:spPr/>
      <dgm:t>
        <a:bodyPr/>
        <a:lstStyle/>
        <a:p>
          <a:endParaRPr lang="en-US" dirty="0"/>
        </a:p>
      </dgm:t>
    </dgm:pt>
    <dgm:pt modelId="{34FFC171-7718-480C-B281-625427239956}" type="parTrans" cxnId="{1CC09387-CC35-4386-85D0-BABC3A3934BA}">
      <dgm:prSet/>
      <dgm:spPr/>
      <dgm:t>
        <a:bodyPr/>
        <a:lstStyle/>
        <a:p>
          <a:endParaRPr lang="en-US"/>
        </a:p>
      </dgm:t>
    </dgm:pt>
    <dgm:pt modelId="{D3DAB33C-07CD-4FCB-873A-490B9A108DAA}" type="sibTrans" cxnId="{1CC09387-CC35-4386-85D0-BABC3A3934BA}">
      <dgm:prSet/>
      <dgm:spPr/>
      <dgm:t>
        <a:bodyPr/>
        <a:lstStyle/>
        <a:p>
          <a:endParaRPr lang="en-US"/>
        </a:p>
      </dgm:t>
    </dgm:pt>
    <dgm:pt modelId="{6D2D8616-78BC-8746-8EB6-0C3AEAD3CD3B}" type="pres">
      <dgm:prSet presAssocID="{7FDD0239-46B8-41FD-8311-666846CF89B4}" presName="vert0" presStyleCnt="0">
        <dgm:presLayoutVars>
          <dgm:dir/>
          <dgm:animOne val="branch"/>
          <dgm:animLvl val="lvl"/>
        </dgm:presLayoutVars>
      </dgm:prSet>
      <dgm:spPr/>
    </dgm:pt>
    <dgm:pt modelId="{B5A339CB-3B7C-FA47-A9DD-B6D04E803B73}" type="pres">
      <dgm:prSet presAssocID="{F02F0D06-6317-463D-8639-AD82AEF656C2}" presName="thickLine" presStyleLbl="alignNode1" presStyleIdx="0" presStyleCnt="5"/>
      <dgm:spPr/>
    </dgm:pt>
    <dgm:pt modelId="{41B1627B-16F2-9F4A-A601-98A1A7AF879E}" type="pres">
      <dgm:prSet presAssocID="{F02F0D06-6317-463D-8639-AD82AEF656C2}" presName="horz1" presStyleCnt="0"/>
      <dgm:spPr/>
    </dgm:pt>
    <dgm:pt modelId="{CDBB2B06-0E66-4345-9A57-2B5C78A18564}" type="pres">
      <dgm:prSet presAssocID="{F02F0D06-6317-463D-8639-AD82AEF656C2}" presName="tx1" presStyleLbl="revTx" presStyleIdx="0" presStyleCnt="5"/>
      <dgm:spPr/>
    </dgm:pt>
    <dgm:pt modelId="{40577373-804F-F648-8341-598671C2515E}" type="pres">
      <dgm:prSet presAssocID="{F02F0D06-6317-463D-8639-AD82AEF656C2}" presName="vert1" presStyleCnt="0"/>
      <dgm:spPr/>
    </dgm:pt>
    <dgm:pt modelId="{F59D1FD7-8C76-1140-8363-1E6272251726}" type="pres">
      <dgm:prSet presAssocID="{2A96A520-D0E6-4FA2-BF79-CEAAA3732759}" presName="thickLine" presStyleLbl="alignNode1" presStyleIdx="1" presStyleCnt="5"/>
      <dgm:spPr/>
    </dgm:pt>
    <dgm:pt modelId="{F099F25F-A7AC-414B-96E2-6FBCEAC3C067}" type="pres">
      <dgm:prSet presAssocID="{2A96A520-D0E6-4FA2-BF79-CEAAA3732759}" presName="horz1" presStyleCnt="0"/>
      <dgm:spPr/>
    </dgm:pt>
    <dgm:pt modelId="{76333844-C93F-0548-849E-9B3380A80B17}" type="pres">
      <dgm:prSet presAssocID="{2A96A520-D0E6-4FA2-BF79-CEAAA3732759}" presName="tx1" presStyleLbl="revTx" presStyleIdx="1" presStyleCnt="5"/>
      <dgm:spPr/>
    </dgm:pt>
    <dgm:pt modelId="{341000BF-3544-284E-97C9-4B995D059B01}" type="pres">
      <dgm:prSet presAssocID="{2A96A520-D0E6-4FA2-BF79-CEAAA3732759}" presName="vert1" presStyleCnt="0"/>
      <dgm:spPr/>
    </dgm:pt>
    <dgm:pt modelId="{AF66DE61-51E7-E84D-9778-09DD8CD14929}" type="pres">
      <dgm:prSet presAssocID="{52CACBD8-95B7-48B6-BF43-CDD8BB1A302D}" presName="thickLine" presStyleLbl="alignNode1" presStyleIdx="2" presStyleCnt="5"/>
      <dgm:spPr/>
    </dgm:pt>
    <dgm:pt modelId="{F20C0CF3-FD28-B941-BCDC-D5DCCAE78372}" type="pres">
      <dgm:prSet presAssocID="{52CACBD8-95B7-48B6-BF43-CDD8BB1A302D}" presName="horz1" presStyleCnt="0"/>
      <dgm:spPr/>
    </dgm:pt>
    <dgm:pt modelId="{B2C36BA0-D80B-A147-8181-7469256A2E18}" type="pres">
      <dgm:prSet presAssocID="{52CACBD8-95B7-48B6-BF43-CDD8BB1A302D}" presName="tx1" presStyleLbl="revTx" presStyleIdx="2" presStyleCnt="5"/>
      <dgm:spPr/>
    </dgm:pt>
    <dgm:pt modelId="{FD451BD5-96D3-6343-A18B-7E722D1AF49E}" type="pres">
      <dgm:prSet presAssocID="{52CACBD8-95B7-48B6-BF43-CDD8BB1A302D}" presName="vert1" presStyleCnt="0"/>
      <dgm:spPr/>
    </dgm:pt>
    <dgm:pt modelId="{0E4F5E27-7165-FF45-9053-67B3A4D49A3B}" type="pres">
      <dgm:prSet presAssocID="{C84BC222-5452-400B-B96E-BFFD433F8758}" presName="thickLine" presStyleLbl="alignNode1" presStyleIdx="3" presStyleCnt="5"/>
      <dgm:spPr/>
    </dgm:pt>
    <dgm:pt modelId="{70AD5E23-ED8D-E04C-9EC8-7300C9E9C50C}" type="pres">
      <dgm:prSet presAssocID="{C84BC222-5452-400B-B96E-BFFD433F8758}" presName="horz1" presStyleCnt="0"/>
      <dgm:spPr/>
    </dgm:pt>
    <dgm:pt modelId="{41D16DFD-1B16-C94E-B43A-B57413B48B52}" type="pres">
      <dgm:prSet presAssocID="{C84BC222-5452-400B-B96E-BFFD433F8758}" presName="tx1" presStyleLbl="revTx" presStyleIdx="3" presStyleCnt="5"/>
      <dgm:spPr/>
    </dgm:pt>
    <dgm:pt modelId="{8FF94863-E710-B541-91A4-AEE8BC3791A2}" type="pres">
      <dgm:prSet presAssocID="{C84BC222-5452-400B-B96E-BFFD433F8758}" presName="vert1" presStyleCnt="0"/>
      <dgm:spPr/>
    </dgm:pt>
    <dgm:pt modelId="{177627DA-67FF-8148-8D42-C9E9E030F8D4}" type="pres">
      <dgm:prSet presAssocID="{96D1A63B-67F4-4321-9872-01354D3B9937}" presName="thickLine" presStyleLbl="alignNode1" presStyleIdx="4" presStyleCnt="5"/>
      <dgm:spPr/>
    </dgm:pt>
    <dgm:pt modelId="{F6A984EE-5B5C-3144-9685-5E137192104C}" type="pres">
      <dgm:prSet presAssocID="{96D1A63B-67F4-4321-9872-01354D3B9937}" presName="horz1" presStyleCnt="0"/>
      <dgm:spPr/>
    </dgm:pt>
    <dgm:pt modelId="{0D38EDFC-87C4-0841-89BF-E1C74A43AEBD}" type="pres">
      <dgm:prSet presAssocID="{96D1A63B-67F4-4321-9872-01354D3B9937}" presName="tx1" presStyleLbl="revTx" presStyleIdx="4" presStyleCnt="5"/>
      <dgm:spPr/>
    </dgm:pt>
    <dgm:pt modelId="{F180B7AD-5FAD-AA48-B1D2-62A9A3A3AD66}" type="pres">
      <dgm:prSet presAssocID="{96D1A63B-67F4-4321-9872-01354D3B9937}" presName="vert1" presStyleCnt="0"/>
      <dgm:spPr/>
    </dgm:pt>
  </dgm:ptLst>
  <dgm:cxnLst>
    <dgm:cxn modelId="{2CA7F04B-7CCB-457E-9BFE-D5684451C417}" srcId="{7FDD0239-46B8-41FD-8311-666846CF89B4}" destId="{F02F0D06-6317-463D-8639-AD82AEF656C2}" srcOrd="0" destOrd="0" parTransId="{58DEBE4C-7849-4FE5-8B0F-AA70807B48D4}" sibTransId="{457E4D34-3A8F-4B54-A132-CE3C4178AA5B}"/>
    <dgm:cxn modelId="{11C78951-3F1A-B24C-8506-4DC1FEC2F0A2}" type="presOf" srcId="{F02F0D06-6317-463D-8639-AD82AEF656C2}" destId="{CDBB2B06-0E66-4345-9A57-2B5C78A18564}" srcOrd="0" destOrd="0" presId="urn:microsoft.com/office/officeart/2008/layout/LinedList"/>
    <dgm:cxn modelId="{2226BD66-EBBB-6442-B340-F370B5838864}" type="presOf" srcId="{7FDD0239-46B8-41FD-8311-666846CF89B4}" destId="{6D2D8616-78BC-8746-8EB6-0C3AEAD3CD3B}" srcOrd="0" destOrd="0" presId="urn:microsoft.com/office/officeart/2008/layout/LinedList"/>
    <dgm:cxn modelId="{3A714271-F2A7-2B42-9021-EF6F538E8375}" type="presOf" srcId="{C84BC222-5452-400B-B96E-BFFD433F8758}" destId="{41D16DFD-1B16-C94E-B43A-B57413B48B52}" srcOrd="0" destOrd="0" presId="urn:microsoft.com/office/officeart/2008/layout/LinedList"/>
    <dgm:cxn modelId="{4CBF1D73-734C-784F-9DD1-A955BD6B3C1E}" type="presOf" srcId="{52CACBD8-95B7-48B6-BF43-CDD8BB1A302D}" destId="{B2C36BA0-D80B-A147-8181-7469256A2E18}" srcOrd="0" destOrd="0" presId="urn:microsoft.com/office/officeart/2008/layout/LinedList"/>
    <dgm:cxn modelId="{1CC09387-CC35-4386-85D0-BABC3A3934BA}" srcId="{7FDD0239-46B8-41FD-8311-666846CF89B4}" destId="{96D1A63B-67F4-4321-9872-01354D3B9937}" srcOrd="4" destOrd="0" parTransId="{34FFC171-7718-480C-B281-625427239956}" sibTransId="{D3DAB33C-07CD-4FCB-873A-490B9A108DAA}"/>
    <dgm:cxn modelId="{8E59C6B6-1460-445F-A30D-1E7A7D0CCF8B}" srcId="{7FDD0239-46B8-41FD-8311-666846CF89B4}" destId="{52CACBD8-95B7-48B6-BF43-CDD8BB1A302D}" srcOrd="2" destOrd="0" parTransId="{B8038CEA-D12E-46E3-868D-883233BC1B28}" sibTransId="{3E12E670-AA83-4DA2-9C37-6D41F9ECAFA0}"/>
    <dgm:cxn modelId="{FABE5BCE-15CF-584D-BCBE-3BADF28DA1DB}" type="presOf" srcId="{96D1A63B-67F4-4321-9872-01354D3B9937}" destId="{0D38EDFC-87C4-0841-89BF-E1C74A43AEBD}" srcOrd="0" destOrd="0" presId="urn:microsoft.com/office/officeart/2008/layout/LinedList"/>
    <dgm:cxn modelId="{B98CFADA-E11E-4AAA-BBB0-F33A1AC4A897}" srcId="{7FDD0239-46B8-41FD-8311-666846CF89B4}" destId="{C84BC222-5452-400B-B96E-BFFD433F8758}" srcOrd="3" destOrd="0" parTransId="{212E6029-6D66-48F7-B054-AB1BE95D401A}" sibTransId="{F8F219CD-76F7-45FA-A01A-213DED0A955A}"/>
    <dgm:cxn modelId="{61099CE2-3B08-46BE-83ED-5AE2764378C3}" srcId="{7FDD0239-46B8-41FD-8311-666846CF89B4}" destId="{2A96A520-D0E6-4FA2-BF79-CEAAA3732759}" srcOrd="1" destOrd="0" parTransId="{4DB64B1F-7F5C-4762-87BF-A244E89C9734}" sibTransId="{60B156CD-1BA3-48B9-A66E-08D0A4936856}"/>
    <dgm:cxn modelId="{E4B34AE9-2AB5-9F4B-9C24-7FCB7FB7625E}" type="presOf" srcId="{2A96A520-D0E6-4FA2-BF79-CEAAA3732759}" destId="{76333844-C93F-0548-849E-9B3380A80B17}" srcOrd="0" destOrd="0" presId="urn:microsoft.com/office/officeart/2008/layout/LinedList"/>
    <dgm:cxn modelId="{0A4C34A5-0247-7249-A73F-79B388BD16D8}" type="presParOf" srcId="{6D2D8616-78BC-8746-8EB6-0C3AEAD3CD3B}" destId="{B5A339CB-3B7C-FA47-A9DD-B6D04E803B73}" srcOrd="0" destOrd="0" presId="urn:microsoft.com/office/officeart/2008/layout/LinedList"/>
    <dgm:cxn modelId="{C32D16B3-354E-E74D-AB1F-D10D11C36643}" type="presParOf" srcId="{6D2D8616-78BC-8746-8EB6-0C3AEAD3CD3B}" destId="{41B1627B-16F2-9F4A-A601-98A1A7AF879E}" srcOrd="1" destOrd="0" presId="urn:microsoft.com/office/officeart/2008/layout/LinedList"/>
    <dgm:cxn modelId="{104402F5-DDE4-AB4A-A070-DC8AA8E6B015}" type="presParOf" srcId="{41B1627B-16F2-9F4A-A601-98A1A7AF879E}" destId="{CDBB2B06-0E66-4345-9A57-2B5C78A18564}" srcOrd="0" destOrd="0" presId="urn:microsoft.com/office/officeart/2008/layout/LinedList"/>
    <dgm:cxn modelId="{8ECA75FA-161E-AC44-B0C2-BEB96A10DB83}" type="presParOf" srcId="{41B1627B-16F2-9F4A-A601-98A1A7AF879E}" destId="{40577373-804F-F648-8341-598671C2515E}" srcOrd="1" destOrd="0" presId="urn:microsoft.com/office/officeart/2008/layout/LinedList"/>
    <dgm:cxn modelId="{E84779B4-0770-8C4E-A34B-7D6CD258AB25}" type="presParOf" srcId="{6D2D8616-78BC-8746-8EB6-0C3AEAD3CD3B}" destId="{F59D1FD7-8C76-1140-8363-1E6272251726}" srcOrd="2" destOrd="0" presId="urn:microsoft.com/office/officeart/2008/layout/LinedList"/>
    <dgm:cxn modelId="{5DCC55A1-6646-BD44-811C-C4BFA407F62F}" type="presParOf" srcId="{6D2D8616-78BC-8746-8EB6-0C3AEAD3CD3B}" destId="{F099F25F-A7AC-414B-96E2-6FBCEAC3C067}" srcOrd="3" destOrd="0" presId="urn:microsoft.com/office/officeart/2008/layout/LinedList"/>
    <dgm:cxn modelId="{C6D116B5-7508-9647-8449-FBD1C49B9C37}" type="presParOf" srcId="{F099F25F-A7AC-414B-96E2-6FBCEAC3C067}" destId="{76333844-C93F-0548-849E-9B3380A80B17}" srcOrd="0" destOrd="0" presId="urn:microsoft.com/office/officeart/2008/layout/LinedList"/>
    <dgm:cxn modelId="{D3F0975D-A68C-AC42-9299-3C5ADFA6E4B8}" type="presParOf" srcId="{F099F25F-A7AC-414B-96E2-6FBCEAC3C067}" destId="{341000BF-3544-284E-97C9-4B995D059B01}" srcOrd="1" destOrd="0" presId="urn:microsoft.com/office/officeart/2008/layout/LinedList"/>
    <dgm:cxn modelId="{F9C9C859-8C1C-8044-AA05-A6D4425B1665}" type="presParOf" srcId="{6D2D8616-78BC-8746-8EB6-0C3AEAD3CD3B}" destId="{AF66DE61-51E7-E84D-9778-09DD8CD14929}" srcOrd="4" destOrd="0" presId="urn:microsoft.com/office/officeart/2008/layout/LinedList"/>
    <dgm:cxn modelId="{012C68E0-C5AB-A243-B0B8-C333C17247AE}" type="presParOf" srcId="{6D2D8616-78BC-8746-8EB6-0C3AEAD3CD3B}" destId="{F20C0CF3-FD28-B941-BCDC-D5DCCAE78372}" srcOrd="5" destOrd="0" presId="urn:microsoft.com/office/officeart/2008/layout/LinedList"/>
    <dgm:cxn modelId="{203FE36B-90F8-3C41-9C3F-7093DE68A8EC}" type="presParOf" srcId="{F20C0CF3-FD28-B941-BCDC-D5DCCAE78372}" destId="{B2C36BA0-D80B-A147-8181-7469256A2E18}" srcOrd="0" destOrd="0" presId="urn:microsoft.com/office/officeart/2008/layout/LinedList"/>
    <dgm:cxn modelId="{6CE0B025-4995-7145-9B18-8F3C66734373}" type="presParOf" srcId="{F20C0CF3-FD28-B941-BCDC-D5DCCAE78372}" destId="{FD451BD5-96D3-6343-A18B-7E722D1AF49E}" srcOrd="1" destOrd="0" presId="urn:microsoft.com/office/officeart/2008/layout/LinedList"/>
    <dgm:cxn modelId="{AD4EAE57-17F3-704E-AB0B-4EF4535732B3}" type="presParOf" srcId="{6D2D8616-78BC-8746-8EB6-0C3AEAD3CD3B}" destId="{0E4F5E27-7165-FF45-9053-67B3A4D49A3B}" srcOrd="6" destOrd="0" presId="urn:microsoft.com/office/officeart/2008/layout/LinedList"/>
    <dgm:cxn modelId="{DDCAFC27-7B7E-8340-94ED-3777A46E0E17}" type="presParOf" srcId="{6D2D8616-78BC-8746-8EB6-0C3AEAD3CD3B}" destId="{70AD5E23-ED8D-E04C-9EC8-7300C9E9C50C}" srcOrd="7" destOrd="0" presId="urn:microsoft.com/office/officeart/2008/layout/LinedList"/>
    <dgm:cxn modelId="{C910BBCA-CB0A-BF46-96B5-96EA51D9AEAB}" type="presParOf" srcId="{70AD5E23-ED8D-E04C-9EC8-7300C9E9C50C}" destId="{41D16DFD-1B16-C94E-B43A-B57413B48B52}" srcOrd="0" destOrd="0" presId="urn:microsoft.com/office/officeart/2008/layout/LinedList"/>
    <dgm:cxn modelId="{54DC57B3-A415-074D-809A-FD91493C12BB}" type="presParOf" srcId="{70AD5E23-ED8D-E04C-9EC8-7300C9E9C50C}" destId="{8FF94863-E710-B541-91A4-AEE8BC3791A2}" srcOrd="1" destOrd="0" presId="urn:microsoft.com/office/officeart/2008/layout/LinedList"/>
    <dgm:cxn modelId="{5261C396-E860-4D45-BF11-7F8C57E453B8}" type="presParOf" srcId="{6D2D8616-78BC-8746-8EB6-0C3AEAD3CD3B}" destId="{177627DA-67FF-8148-8D42-C9E9E030F8D4}" srcOrd="8" destOrd="0" presId="urn:microsoft.com/office/officeart/2008/layout/LinedList"/>
    <dgm:cxn modelId="{BC42DAA0-3570-D74A-966E-11DC75834BE0}" type="presParOf" srcId="{6D2D8616-78BC-8746-8EB6-0C3AEAD3CD3B}" destId="{F6A984EE-5B5C-3144-9685-5E137192104C}" srcOrd="9" destOrd="0" presId="urn:microsoft.com/office/officeart/2008/layout/LinedList"/>
    <dgm:cxn modelId="{DAB7544C-F912-1F41-8465-EC27C54B9D13}" type="presParOf" srcId="{F6A984EE-5B5C-3144-9685-5E137192104C}" destId="{0D38EDFC-87C4-0841-89BF-E1C74A43AEBD}" srcOrd="0" destOrd="0" presId="urn:microsoft.com/office/officeart/2008/layout/LinedList"/>
    <dgm:cxn modelId="{79C7B4C7-45E3-0B4D-B165-9B8211A09012}" type="presParOf" srcId="{F6A984EE-5B5C-3144-9685-5E137192104C}" destId="{F180B7AD-5FAD-AA48-B1D2-62A9A3A3AD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39CB-3B7C-FA47-A9DD-B6D04E803B7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B2B06-0E66-4345-9A57-2B5C78A18564}">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Rate</a:t>
          </a:r>
          <a:r>
            <a:rPr lang="en-US" sz="1800" kern="1200" dirty="0"/>
            <a:t> </a:t>
          </a: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The individual income tax is a marginal tax rate structure, where every dollar of income above each threshold is taxed at a higher rate</a:t>
          </a:r>
          <a:endParaRPr lang="en-US" sz="1800" kern="1200" dirty="0"/>
        </a:p>
      </dsp:txBody>
      <dsp:txXfrm>
        <a:off x="0" y="531"/>
        <a:ext cx="10515600" cy="870055"/>
      </dsp:txXfrm>
    </dsp:sp>
    <dsp:sp modelId="{F59D1FD7-8C76-1140-8363-1E6272251726}">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33844-C93F-0548-849E-9B3380A80B17}">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Base</a:t>
          </a:r>
          <a:r>
            <a:rPr lang="en-US" sz="1800" kern="1200" dirty="0"/>
            <a:t> </a:t>
          </a:r>
          <a:r>
            <a:rPr lang="en-US" sz="1800" kern="1200" dirty="0">
              <a:effectLst/>
              <a:latin typeface="Calibri" panose="020F0502020204030204" pitchFamily="34" charset="0"/>
              <a:ea typeface="Calibri" panose="020F0502020204030204" pitchFamily="34" charset="0"/>
              <a:cs typeface="Times New Roman" panose="02020603050405020304" pitchFamily="18" charset="0"/>
            </a:rPr>
            <a:t>The individual income tax base includes wages, interest and dividends, business income and capital gains. However, the federal income tax base is made narrower by various deductions and credits</a:t>
          </a:r>
          <a:endParaRPr lang="en-US" sz="1800" kern="1200" dirty="0"/>
        </a:p>
      </dsp:txBody>
      <dsp:txXfrm>
        <a:off x="0" y="870586"/>
        <a:ext cx="10515600" cy="870055"/>
      </dsp:txXfrm>
    </dsp:sp>
    <dsp:sp modelId="{AF66DE61-51E7-E84D-9778-09DD8CD1492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36BA0-D80B-A147-8181-7469256A2E1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Family and Worker Tax Credits </a:t>
          </a:r>
          <a:r>
            <a:rPr lang="en-US" sz="1800" b="0" kern="1200" dirty="0"/>
            <a:t>The individual income tax provides substantial payments to workers and families with children through the earned income and child tax credits</a:t>
          </a:r>
          <a:endParaRPr lang="en-US" sz="1800" kern="1200" dirty="0"/>
        </a:p>
      </dsp:txBody>
      <dsp:txXfrm>
        <a:off x="0" y="1740641"/>
        <a:ext cx="10515600" cy="870055"/>
      </dsp:txXfrm>
    </dsp:sp>
    <dsp:sp modelId="{0E4F5E27-7165-FF45-9053-67B3A4D49A3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16DFD-1B16-C94E-B43A-B57413B48B5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2025 Expirations </a:t>
          </a:r>
          <a:r>
            <a:rPr lang="en-US" sz="1800" kern="1200" dirty="0"/>
            <a:t>Making permanent the TCJA individual tax cuts would be pro-growth and keep tax burdens from rising but comes at a revenue cost. Base broadeners and pro-growth reforms should be considered</a:t>
          </a:r>
        </a:p>
      </dsp:txBody>
      <dsp:txXfrm>
        <a:off x="0" y="2610696"/>
        <a:ext cx="10515600" cy="870055"/>
      </dsp:txXfrm>
    </dsp:sp>
    <dsp:sp modelId="{177627DA-67FF-8148-8D42-C9E9E030F8D4}">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8EDFC-87C4-0841-89BF-E1C74A43AEB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F049CB6-57CF-43A0-A9AC-00F3F67868F5}" type="datetimeFigureOut">
              <a:t>3/12/25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EC4ECF-9E70-4AA3-B5DE-F04A73DB4815}" type="slidenum">
              <a:t>‹#›</a:t>
            </a:fld>
            <a:endParaRPr lang="en-US"/>
          </a:p>
        </p:txBody>
      </p:sp>
    </p:spTree>
    <p:extLst>
      <p:ext uri="{BB962C8B-B14F-4D97-AF65-F5344CB8AC3E}">
        <p14:creationId xmlns:p14="http://schemas.microsoft.com/office/powerpoint/2010/main" val="74130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taxfoundation.org/data/all/federal/historical-income-tax-rates-brackets/" TargetMode="External"/><Relationship Id="rId3" Type="http://schemas.openxmlformats.org/officeDocument/2006/relationships/hyperlink" Target="https://taxfoundation.org/location/united-states/" TargetMode="External"/><Relationship Id="rId7" Type="http://schemas.openxmlformats.org/officeDocument/2006/relationships/hyperlink" Target="https://www.irs.gov/pub/irs-soi/05petska.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taxfoundation.org/taxedu/glossary/capital-gains-tax/" TargetMode="External"/><Relationship Id="rId5" Type="http://schemas.openxmlformats.org/officeDocument/2006/relationships/hyperlink" Target="https://taxfoundation.org/taxedu/glossary/individual-income-tax/" TargetMode="External"/><Relationship Id="rId4" Type="http://schemas.openxmlformats.org/officeDocument/2006/relationships/hyperlink" Target="https://taxfoundation.org/taxedu/glossary/corporate-income-tax-cit/" TargetMode="External"/><Relationship Id="rId9" Type="http://schemas.openxmlformats.org/officeDocument/2006/relationships/hyperlink" Target="https://taxfoundation.org/data/all/federal/historical-corporate-tax-rates-bracke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1</a:t>
            </a:fld>
            <a:endParaRPr lang="en-US"/>
          </a:p>
        </p:txBody>
      </p:sp>
    </p:spTree>
    <p:extLst>
      <p:ext uri="{BB962C8B-B14F-4D97-AF65-F5344CB8AC3E}">
        <p14:creationId xmlns:p14="http://schemas.microsoft.com/office/powerpoint/2010/main" val="221517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In the 2019 filing season, about 25 million workers and families received about $62 billion in EITC. The average amount of EITC received nationwide was about $2,461.</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Earned Income Tax Credit (EITC) is a refundable tax credit targeted at low-income working families. The value of the EITC is a fixed percentage of a household’s earned income until the credit reaches its maximum. The EITC stays at its maximum value as a household’s earned income continues to increase, until earnings reach a phaseout threshold, above which the credit drops by a fixed percentage for each additional dollar of income over the phaseout threshold. The EITC for workers without qualifying children is much, much lower than the credit available to workers without children. For 2021 only, the so-called childless EITC was nearly tripled, but it has now reverted to its smaller size.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qualify for the EITC, taxpayers must meet at least 20 requirements, which tend to be very complicated. They address complicated family relationships and residency arrangements to determine eligibility, and the IRS lacks third party data to verify compliance with the rules. The EITC also contains significant marriage penalties, reducing or entirely eliminating benefits when a head of household filer marries a childless single filer. For example, the married filing jointly thresholds are not twice the size of the other thresholds but are instead only roughly $6,000 higher. Even though it is a highly complex credit, The EITC contains strong work incentives demonstrated to increase employment, especially among low-income mothers, and it lifts about 5 million children out of poverty each year.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But, the complicated nature of the credit leads to relatively high rates of payments made in error, the IRS estimates between 21 percent and 26 percent of EITC claims are paid in error, many of which are the result of unintentional errors due to complexity and some due to fraud. Most of the overpayments of the EITC are related to qualifying child errors. The complexity and error rates of the EITC are one reason why many reforms call for removing the family-status differential from the EITC and focusing it solely on work.</a:t>
            </a:r>
          </a:p>
        </p:txBody>
      </p:sp>
      <p:sp>
        <p:nvSpPr>
          <p:cNvPr id="4" name="Slide Number Placeholder 3"/>
          <p:cNvSpPr>
            <a:spLocks noGrp="1"/>
          </p:cNvSpPr>
          <p:nvPr>
            <p:ph type="sldNum" sz="quarter" idx="5"/>
          </p:nvPr>
        </p:nvSpPr>
        <p:spPr/>
        <p:txBody>
          <a:bodyPr/>
          <a:lstStyle/>
          <a:p>
            <a:fld id="{DFEC4ECF-9E70-4AA3-B5DE-F04A73DB4815}" type="slidenum">
              <a:rPr lang="en-US" smtClean="0"/>
              <a:t>10</a:t>
            </a:fld>
            <a:endParaRPr lang="en-US"/>
          </a:p>
        </p:txBody>
      </p:sp>
    </p:spTree>
    <p:extLst>
      <p:ext uri="{BB962C8B-B14F-4D97-AF65-F5344CB8AC3E}">
        <p14:creationId xmlns:p14="http://schemas.microsoft.com/office/powerpoint/2010/main" val="182799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B04E-EDDF-6B1F-096C-4A7AD1B6C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3D8D0-C8E5-7C53-82F0-C772D6F7C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18BF3-586A-84FA-A287-3A17CF8FD8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135325-3613-F841-BCE3-5BEA69416AF9}"/>
              </a:ext>
            </a:extLst>
          </p:cNvPr>
          <p:cNvSpPr>
            <a:spLocks noGrp="1"/>
          </p:cNvSpPr>
          <p:nvPr>
            <p:ph type="sldNum" sz="quarter" idx="5"/>
          </p:nvPr>
        </p:nvSpPr>
        <p:spPr/>
        <p:txBody>
          <a:bodyPr/>
          <a:lstStyle/>
          <a:p>
            <a:fld id="{DFEC4ECF-9E70-4AA3-B5DE-F04A73DB4815}" type="slidenum">
              <a:rPr lang="en-US" smtClean="0"/>
              <a:t>11</a:t>
            </a:fld>
            <a:endParaRPr lang="en-US"/>
          </a:p>
        </p:txBody>
      </p:sp>
    </p:spTree>
    <p:extLst>
      <p:ext uri="{BB962C8B-B14F-4D97-AF65-F5344CB8AC3E}">
        <p14:creationId xmlns:p14="http://schemas.microsoft.com/office/powerpoint/2010/main" val="251240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62127"/>
                </a:solidFill>
                <a:effectLst/>
                <a:latin typeface="Roboto Flex"/>
              </a:rPr>
              <a:t>Business income in the </a:t>
            </a:r>
            <a:r>
              <a:rPr lang="en-US" b="0" i="0" dirty="0">
                <a:solidFill>
                  <a:srgbClr val="162127"/>
                </a:solidFill>
                <a:effectLst/>
                <a:latin typeface="Roboto Flex"/>
                <a:hlinkClick r:id="rId3"/>
              </a:rPr>
              <a:t>United States</a:t>
            </a:r>
            <a:r>
              <a:rPr lang="en-US" b="0" i="0" dirty="0">
                <a:solidFill>
                  <a:srgbClr val="162127"/>
                </a:solidFill>
                <a:effectLst/>
                <a:latin typeface="Roboto Flex"/>
              </a:rPr>
              <a:t> is taxed under two different systems. C corporation income is taxed first at the entity level by the 21 percent </a:t>
            </a:r>
            <a:r>
              <a:rPr lang="en-US" b="0" i="0" dirty="0">
                <a:solidFill>
                  <a:srgbClr val="162127"/>
                </a:solidFill>
                <a:effectLst/>
                <a:latin typeface="Roboto Flex"/>
                <a:hlinkClick r:id="rId4"/>
              </a:rPr>
              <a:t>corporate income tax</a:t>
            </a:r>
            <a:r>
              <a:rPr lang="en-US" b="0" i="0" dirty="0">
                <a:solidFill>
                  <a:srgbClr val="162127"/>
                </a:solidFill>
                <a:effectLst/>
                <a:latin typeface="Roboto Flex"/>
              </a:rPr>
              <a:t> and then again at the shareholder level by the </a:t>
            </a:r>
            <a:r>
              <a:rPr lang="en-US" b="0" i="0" dirty="0">
                <a:solidFill>
                  <a:srgbClr val="162127"/>
                </a:solidFill>
                <a:effectLst/>
                <a:latin typeface="Roboto Flex"/>
                <a:hlinkClick r:id="rId5"/>
              </a:rPr>
              <a:t>individual income tax</a:t>
            </a:r>
            <a:r>
              <a:rPr lang="en-US" b="0" i="0" dirty="0">
                <a:solidFill>
                  <a:srgbClr val="162127"/>
                </a:solidFill>
                <a:effectLst/>
                <a:latin typeface="Roboto Flex"/>
              </a:rPr>
              <a:t> when profits are distributed (e.g., the top long-term </a:t>
            </a:r>
            <a:r>
              <a:rPr lang="en-US" b="0" i="0" dirty="0">
                <a:solidFill>
                  <a:srgbClr val="162127"/>
                </a:solidFill>
                <a:effectLst/>
                <a:latin typeface="Roboto Flex"/>
                <a:hlinkClick r:id="rId6"/>
              </a:rPr>
              <a:t>capital gains tax</a:t>
            </a:r>
            <a:r>
              <a:rPr lang="en-US" b="0" i="0" dirty="0">
                <a:solidFill>
                  <a:srgbClr val="162127"/>
                </a:solidFill>
                <a:effectLst/>
                <a:latin typeface="Roboto Flex"/>
              </a:rPr>
              <a:t> rate is 23.8 percent). Pass-through businesses—including partnerships, sole proprietorships, and corporations electing to be taxed at the shareholder level (e.g., Subchapter S corporations, regulated investment companies [RICs], and real estate investment trusts [REITs]) do not face the corporate tax. Their business income is passed through to their owners and taxed on their individual income tax returns at rates of up to 37 percent.</a:t>
            </a:r>
          </a:p>
          <a:p>
            <a:pPr algn="l"/>
            <a:br>
              <a:rPr lang="en-US" dirty="0"/>
            </a:br>
            <a:r>
              <a:rPr lang="en-US" b="0" i="0" dirty="0">
                <a:solidFill>
                  <a:srgbClr val="162127"/>
                </a:solidFill>
                <a:effectLst/>
                <a:latin typeface="Roboto Flex"/>
              </a:rPr>
              <a:t>Since the early 1980s, the pass-through sector has grown substantially as a share of all business activity. The pass-through share of business returns increased from 83.4 percent in 1980 to 96.2 percent in 2016 (see the first figure below). The number of C corporations decreased from around 2.2 million in 1980 to 1.6 million in 2016. During the same period, the total number of business entities tripled to 39 million. Pass-through businesses accounted for two-thirds of all net income (less deficit) in 2016, substantially increasing from 25.4 percent in 1980. The sharp growth in the pass-through sector since the 1980s was due in part to a significant improvement in their relative tax treatment. Tax reforms in 1981 and </a:t>
            </a:r>
            <a:r>
              <a:rPr lang="en-US" b="0" i="0" u="sng" dirty="0">
                <a:solidFill>
                  <a:srgbClr val="162127"/>
                </a:solidFill>
                <a:effectLst/>
                <a:latin typeface="Roboto Flex"/>
                <a:hlinkClick r:id="rId7"/>
              </a:rPr>
              <a:t>1986</a:t>
            </a:r>
            <a:r>
              <a:rPr lang="en-US" b="0" i="0" dirty="0">
                <a:solidFill>
                  <a:srgbClr val="162127"/>
                </a:solidFill>
                <a:effectLst/>
                <a:latin typeface="Roboto Flex"/>
              </a:rPr>
              <a:t> cut the top individual income tax rate from 70 percent in 1980 to </a:t>
            </a:r>
            <a:r>
              <a:rPr lang="en-US" b="0" i="0" u="sng" dirty="0">
                <a:solidFill>
                  <a:srgbClr val="162127"/>
                </a:solidFill>
                <a:effectLst/>
                <a:latin typeface="Roboto Flex"/>
                <a:hlinkClick r:id="rId8"/>
              </a:rPr>
              <a:t>28 percent</a:t>
            </a:r>
            <a:r>
              <a:rPr lang="en-US" b="0" i="0" dirty="0">
                <a:solidFill>
                  <a:srgbClr val="162127"/>
                </a:solidFill>
                <a:effectLst/>
                <a:latin typeface="Roboto Flex"/>
              </a:rPr>
              <a:t> in 1988, while the top corporate income tax rate came down from 46 percent to </a:t>
            </a:r>
            <a:r>
              <a:rPr lang="en-US" b="0" i="0" u="sng" dirty="0">
                <a:solidFill>
                  <a:srgbClr val="162127"/>
                </a:solidFill>
                <a:effectLst/>
                <a:latin typeface="Roboto Flex"/>
                <a:hlinkClick r:id="rId9"/>
              </a:rPr>
              <a:t>34 percent</a:t>
            </a:r>
            <a:r>
              <a:rPr lang="en-US" b="0" i="0" dirty="0">
                <a:solidFill>
                  <a:srgbClr val="162127"/>
                </a:solidFill>
                <a:effectLst/>
                <a:latin typeface="Roboto Flex"/>
              </a:rPr>
              <a:t>.</a:t>
            </a:r>
          </a:p>
          <a:p>
            <a:pPr algn="l"/>
            <a:br>
              <a:rPr lang="en-US" dirty="0"/>
            </a:br>
            <a:endParaRPr lang="en-US" dirty="0"/>
          </a:p>
          <a:p>
            <a:pPr algn="l"/>
            <a:r>
              <a:rPr lang="en-US" b="0" i="0" dirty="0">
                <a:solidFill>
                  <a:srgbClr val="162127"/>
                </a:solidFill>
                <a:effectLst/>
                <a:latin typeface="Roboto Flex"/>
              </a:rPr>
              <a:t>The most recent data from the IRS suggests that the trend toward more pass-through businesses and fewer C corporations has not broken.</a:t>
            </a:r>
          </a:p>
          <a:p>
            <a:br>
              <a:rPr lang="en-US" dirty="0"/>
            </a:br>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12</a:t>
            </a:fld>
            <a:endParaRPr lang="en-US"/>
          </a:p>
        </p:txBody>
      </p:sp>
    </p:spTree>
    <p:extLst>
      <p:ext uri="{BB962C8B-B14F-4D97-AF65-F5344CB8AC3E}">
        <p14:creationId xmlns:p14="http://schemas.microsoft.com/office/powerpoint/2010/main" val="269377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E3A7-B28D-0DA8-97E1-5C537F0A4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988BE-F520-7514-6BA2-12BE4076A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7F584-5DDB-32E9-E97C-CB80DA4C40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24E99-14CA-55E4-13A9-E52C311A2295}"/>
              </a:ext>
            </a:extLst>
          </p:cNvPr>
          <p:cNvSpPr>
            <a:spLocks noGrp="1"/>
          </p:cNvSpPr>
          <p:nvPr>
            <p:ph type="sldNum" sz="quarter" idx="5"/>
          </p:nvPr>
        </p:nvSpPr>
        <p:spPr/>
        <p:txBody>
          <a:bodyPr/>
          <a:lstStyle/>
          <a:p>
            <a:fld id="{DFEC4ECF-9E70-4AA3-B5DE-F04A73DB4815}" type="slidenum">
              <a:rPr lang="en-US" smtClean="0"/>
              <a:t>13</a:t>
            </a:fld>
            <a:endParaRPr lang="en-US"/>
          </a:p>
        </p:txBody>
      </p:sp>
    </p:spTree>
    <p:extLst>
      <p:ext uri="{BB962C8B-B14F-4D97-AF65-F5344CB8AC3E}">
        <p14:creationId xmlns:p14="http://schemas.microsoft.com/office/powerpoint/2010/main" val="275338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C6336-C82F-B757-C1C1-A7149A95D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6BD74-1BAD-7942-A734-CDAFD429B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DEA2C-D534-E419-225B-20FAE7A91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DC7FAB-BBDC-3B61-1843-CB9DBDF895C4}"/>
              </a:ext>
            </a:extLst>
          </p:cNvPr>
          <p:cNvSpPr>
            <a:spLocks noGrp="1"/>
          </p:cNvSpPr>
          <p:nvPr>
            <p:ph type="sldNum" sz="quarter" idx="5"/>
          </p:nvPr>
        </p:nvSpPr>
        <p:spPr/>
        <p:txBody>
          <a:bodyPr/>
          <a:lstStyle/>
          <a:p>
            <a:fld id="{DFEC4ECF-9E70-4AA3-B5DE-F04A73DB4815}" type="slidenum">
              <a:rPr lang="en-US" smtClean="0"/>
              <a:t>14</a:t>
            </a:fld>
            <a:endParaRPr lang="en-US"/>
          </a:p>
        </p:txBody>
      </p:sp>
    </p:spTree>
    <p:extLst>
      <p:ext uri="{BB962C8B-B14F-4D97-AF65-F5344CB8AC3E}">
        <p14:creationId xmlns:p14="http://schemas.microsoft.com/office/powerpoint/2010/main" val="263063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7D559-2EA9-4C0A-2535-FF88A2752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DF21E-CE94-905F-9F2C-787CAF121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506E1-2044-B567-4167-FF8D6E260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FE883C-DBA9-8758-05B8-07E806DEC952}"/>
              </a:ext>
            </a:extLst>
          </p:cNvPr>
          <p:cNvSpPr>
            <a:spLocks noGrp="1"/>
          </p:cNvSpPr>
          <p:nvPr>
            <p:ph type="sldNum" sz="quarter" idx="5"/>
          </p:nvPr>
        </p:nvSpPr>
        <p:spPr/>
        <p:txBody>
          <a:bodyPr/>
          <a:lstStyle/>
          <a:p>
            <a:fld id="{DFEC4ECF-9E70-4AA3-B5DE-F04A73DB4815}" type="slidenum">
              <a:rPr lang="en-US" smtClean="0"/>
              <a:t>15</a:t>
            </a:fld>
            <a:endParaRPr lang="en-US"/>
          </a:p>
        </p:txBody>
      </p:sp>
    </p:spTree>
    <p:extLst>
      <p:ext uri="{BB962C8B-B14F-4D97-AF65-F5344CB8AC3E}">
        <p14:creationId xmlns:p14="http://schemas.microsoft.com/office/powerpoint/2010/main" val="408076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16</a:t>
            </a:fld>
            <a:endParaRPr lang="en-US"/>
          </a:p>
        </p:txBody>
      </p:sp>
    </p:spTree>
    <p:extLst>
      <p:ext uri="{BB962C8B-B14F-4D97-AF65-F5344CB8AC3E}">
        <p14:creationId xmlns:p14="http://schemas.microsoft.com/office/powerpoint/2010/main" val="254054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A207-505E-9A01-F200-91E21F547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CB9ED-6217-7B93-3DF8-5EEE8A810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2E24F-86F6-A1E9-882A-7EDFDF54E3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B6D85-D3A9-6B6C-5AC8-EA64DCB4163F}"/>
              </a:ext>
            </a:extLst>
          </p:cNvPr>
          <p:cNvSpPr>
            <a:spLocks noGrp="1"/>
          </p:cNvSpPr>
          <p:nvPr>
            <p:ph type="sldNum" sz="quarter" idx="5"/>
          </p:nvPr>
        </p:nvSpPr>
        <p:spPr/>
        <p:txBody>
          <a:bodyPr/>
          <a:lstStyle/>
          <a:p>
            <a:fld id="{DFEC4ECF-9E70-4AA3-B5DE-F04A73DB4815}" type="slidenum">
              <a:rPr lang="en-US" smtClean="0"/>
              <a:t>17</a:t>
            </a:fld>
            <a:endParaRPr lang="en-US"/>
          </a:p>
        </p:txBody>
      </p:sp>
    </p:spTree>
    <p:extLst>
      <p:ext uri="{BB962C8B-B14F-4D97-AF65-F5344CB8AC3E}">
        <p14:creationId xmlns:p14="http://schemas.microsoft.com/office/powerpoint/2010/main" val="255805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19</a:t>
            </a:fld>
            <a:endParaRPr lang="en-US"/>
          </a:p>
        </p:txBody>
      </p:sp>
    </p:spTree>
    <p:extLst>
      <p:ext uri="{BB962C8B-B14F-4D97-AF65-F5344CB8AC3E}">
        <p14:creationId xmlns:p14="http://schemas.microsoft.com/office/powerpoint/2010/main" val="46444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20</a:t>
            </a:fld>
            <a:endParaRPr lang="en-US"/>
          </a:p>
        </p:txBody>
      </p:sp>
    </p:spTree>
    <p:extLst>
      <p:ext uri="{BB962C8B-B14F-4D97-AF65-F5344CB8AC3E}">
        <p14:creationId xmlns:p14="http://schemas.microsoft.com/office/powerpoint/2010/main" val="322968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2</a:t>
            </a:fld>
            <a:endParaRPr lang="en-US"/>
          </a:p>
        </p:txBody>
      </p:sp>
    </p:spTree>
    <p:extLst>
      <p:ext uri="{BB962C8B-B14F-4D97-AF65-F5344CB8AC3E}">
        <p14:creationId xmlns:p14="http://schemas.microsoft.com/office/powerpoint/2010/main" val="269617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3</a:t>
            </a:fld>
            <a:endParaRPr lang="en-US"/>
          </a:p>
        </p:txBody>
      </p:sp>
    </p:spTree>
    <p:extLst>
      <p:ext uri="{BB962C8B-B14F-4D97-AF65-F5344CB8AC3E}">
        <p14:creationId xmlns:p14="http://schemas.microsoft.com/office/powerpoint/2010/main" val="206696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Taxable income is mostly wages and salaries derived from labor income, but other sources of income subject to tax include retirement income, income derived from investments (such as capital gains or interest income), and business profits for passthrough firms. Investment and business income make up a larger share of total income for higher earners. </a:t>
            </a:r>
          </a:p>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4</a:t>
            </a:fld>
            <a:endParaRPr lang="en-US"/>
          </a:p>
        </p:txBody>
      </p:sp>
    </p:spTree>
    <p:extLst>
      <p:ext uri="{BB962C8B-B14F-4D97-AF65-F5344CB8AC3E}">
        <p14:creationId xmlns:p14="http://schemas.microsoft.com/office/powerpoint/2010/main" val="376803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A critical component of the income tax are deductions, which reduce income subject to tax. The federal income tax provides a standard deduction worth $15,000 for single filers and $30,000 for joint filers in 2025. For most taxpayers, it only makes sense to itemize specific deductions such as state and local taxes, mortgage interest, and charitable contributions of the value of itemized deductions exceed the standard deduction. Since 2018, about 91 percent of taxpayers take the standard deduction.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The income tax is a major source of revenue collection for the U.S. federal government, collecting about $3 trillion out of $4.9 trillion in revenue in fiscal year 2024. There were about 153.5 million tax filers in tax year 2021.</a:t>
            </a:r>
            <a:endParaRPr lang="en-US" dirty="0"/>
          </a:p>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5</a:t>
            </a:fld>
            <a:endParaRPr lang="en-US"/>
          </a:p>
        </p:txBody>
      </p:sp>
    </p:spTree>
    <p:extLst>
      <p:ext uri="{BB962C8B-B14F-4D97-AF65-F5344CB8AC3E}">
        <p14:creationId xmlns:p14="http://schemas.microsoft.com/office/powerpoint/2010/main" val="196720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Taxable income is mostly wages and salaries derived from labor income, but other sources of income subject to tax include retirement income, income derived from investments (such as capital gains or interest income), and business profits for passthrough firms. Investment and business income make up a larger share of total income for higher earners.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The federal income tax is a graduated-rate structure, where every dollar of income above each threshold is taxed at a higher rate, results in marginal tax rates, the amount of additional tax paid for every additional dollar earned as income</a:t>
            </a:r>
            <a:r>
              <a:rPr lang="en-US" sz="18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6</a:t>
            </a:fld>
            <a:endParaRPr lang="en-US"/>
          </a:p>
        </p:txBody>
      </p:sp>
    </p:spTree>
    <p:extLst>
      <p:ext uri="{BB962C8B-B14F-4D97-AF65-F5344CB8AC3E}">
        <p14:creationId xmlns:p14="http://schemas.microsoft.com/office/powerpoint/2010/main" val="250521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349A-C62A-AFBD-18AF-CC6C8231B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118FA-686E-2356-48A0-C19FFCA88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B74AD-B1EB-94C8-5A66-6DA7B7D41206}"/>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Because capital gains are only taxed when realized, taxpayers can choose when they pay, which makes capital income significantly more responsive to tax changes than other types of income.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Capital gains are taxed when realized, and long-term gains/qualified dividends are taxed at special rates (up to a top rate of 23.8 percent).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capital gains taxes cause investors to sell their assets less frequently, which leads to less taxes being levied. This is known as the realization or lock-in effect.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Why are capital gains tax rates lower? This is to mitigate double taxation of corporate income, partially account for inflation over time, and encourage investment.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55555"/>
                </a:solidFill>
                <a:highlight>
                  <a:srgbClr val="FEFEFE"/>
                </a:highlight>
                <a:latin typeface="Lato"/>
                <a:ea typeface="Lato"/>
                <a:cs typeface="Lato"/>
                <a:sym typeface="Lato"/>
              </a:rPr>
              <a:t>Additionally, taxpayers with income above $200,000 face a 3.8 percent Net Investment Income Tax on their investment income, meaning the top rate on capital gains reaches 23.8 percent.</a:t>
            </a:r>
          </a:p>
          <a:p>
            <a:endParaRPr lang="en-US" dirty="0"/>
          </a:p>
        </p:txBody>
      </p:sp>
      <p:sp>
        <p:nvSpPr>
          <p:cNvPr id="4" name="Slide Number Placeholder 3">
            <a:extLst>
              <a:ext uri="{FF2B5EF4-FFF2-40B4-BE49-F238E27FC236}">
                <a16:creationId xmlns:a16="http://schemas.microsoft.com/office/drawing/2014/main" id="{A69E4C2B-CCBA-CC0F-D535-0460B2CCBBC6}"/>
              </a:ext>
            </a:extLst>
          </p:cNvPr>
          <p:cNvSpPr>
            <a:spLocks noGrp="1"/>
          </p:cNvSpPr>
          <p:nvPr>
            <p:ph type="sldNum" sz="quarter" idx="5"/>
          </p:nvPr>
        </p:nvSpPr>
        <p:spPr/>
        <p:txBody>
          <a:bodyPr/>
          <a:lstStyle/>
          <a:p>
            <a:fld id="{DFEC4ECF-9E70-4AA3-B5DE-F04A73DB4815}" type="slidenum">
              <a:rPr lang="en-US" smtClean="0"/>
              <a:t>7</a:t>
            </a:fld>
            <a:endParaRPr lang="en-US"/>
          </a:p>
        </p:txBody>
      </p:sp>
    </p:spTree>
    <p:extLst>
      <p:ext uri="{BB962C8B-B14F-4D97-AF65-F5344CB8AC3E}">
        <p14:creationId xmlns:p14="http://schemas.microsoft.com/office/powerpoint/2010/main" val="299848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33112-3B24-84EC-92AE-0EEA80C2E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F6262-AEB5-17C9-6363-569205416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81B47-815A-7DAC-5AC2-2A58558121FE}"/>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tax credit is a provision that reduces a taxpayer’s final tax bill, dollar-for-dollar. A tax credit differs from deductions and exemptions, which reduce taxable income, rather than the taxpayer’s tax bill directly.</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Tax credits can be divided into two types: Refundable and nonrefundable. A refundable tax credit allows a taxpayer to receive a refund if the credit they are owed is greater than their tax liability. A nonrefundable credit allows a taxpayer to only receive a reduction in their tax liability until it reaches zero.</a:t>
            </a:r>
          </a:p>
          <a:p>
            <a:endParaRPr lang="en-US" dirty="0"/>
          </a:p>
        </p:txBody>
      </p:sp>
      <p:sp>
        <p:nvSpPr>
          <p:cNvPr id="4" name="Slide Number Placeholder 3">
            <a:extLst>
              <a:ext uri="{FF2B5EF4-FFF2-40B4-BE49-F238E27FC236}">
                <a16:creationId xmlns:a16="http://schemas.microsoft.com/office/drawing/2014/main" id="{190F4740-A176-82B9-0275-E2435EA614AF}"/>
              </a:ext>
            </a:extLst>
          </p:cNvPr>
          <p:cNvSpPr>
            <a:spLocks noGrp="1"/>
          </p:cNvSpPr>
          <p:nvPr>
            <p:ph type="sldNum" sz="quarter" idx="5"/>
          </p:nvPr>
        </p:nvSpPr>
        <p:spPr/>
        <p:txBody>
          <a:bodyPr/>
          <a:lstStyle/>
          <a:p>
            <a:fld id="{DFEC4ECF-9E70-4AA3-B5DE-F04A73DB4815}" type="slidenum">
              <a:rPr lang="en-US" smtClean="0"/>
              <a:t>8</a:t>
            </a:fld>
            <a:endParaRPr lang="en-US"/>
          </a:p>
        </p:txBody>
      </p:sp>
    </p:spTree>
    <p:extLst>
      <p:ext uri="{BB962C8B-B14F-4D97-AF65-F5344CB8AC3E}">
        <p14:creationId xmlns:p14="http://schemas.microsoft.com/office/powerpoint/2010/main" val="361695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9C11-B6A3-7A72-1104-412AEDE77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64A89-D2D1-4BDB-28E5-C7540CB54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6926E-5291-9CDF-6191-DC9C1D87EC75}"/>
              </a:ext>
            </a:extLst>
          </p:cNvPr>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sz="1100" dirty="0">
                <a:solidFill>
                  <a:schemeClr val="dk1"/>
                </a:solidFill>
                <a:latin typeface="Lato"/>
                <a:ea typeface="Lato"/>
                <a:cs typeface="Lato"/>
                <a:sym typeface="Lato"/>
              </a:rPr>
              <a:t>About 48 million tax filers, or tax returns, typically claim the CTC. We know that due to the changes made in the American Rescue Plan, families of millions more children will claim the CTC for tax year 2021.  CRS estimates that before last year’s expansion, 84% of families with children received the child tax credit, while for 2021, 96% of families with children will receive the credit.</a:t>
            </a:r>
          </a:p>
          <a:p>
            <a:pPr marL="0" lvl="0" indent="0" algn="l" rtl="0">
              <a:lnSpc>
                <a:spcPct val="100000"/>
              </a:lnSpc>
              <a:spcBef>
                <a:spcPts val="0"/>
              </a:spcBef>
              <a:spcAft>
                <a:spcPts val="0"/>
              </a:spcAft>
              <a:buSzPts val="1100"/>
              <a:buNone/>
            </a:pPr>
            <a:endParaRPr lang="en-US" sz="1100" dirty="0"/>
          </a:p>
          <a:p>
            <a:pPr marL="0" lvl="0" indent="0" algn="l" rtl="0">
              <a:lnSpc>
                <a:spcPct val="115000"/>
              </a:lnSpc>
              <a:spcBef>
                <a:spcPts val="0"/>
              </a:spcBef>
              <a:spcAft>
                <a:spcPts val="0"/>
              </a:spcAft>
              <a:buSzPts val="1100"/>
              <a:buNone/>
            </a:pPr>
            <a:r>
              <a:rPr lang="en-US" sz="1100" dirty="0">
                <a:solidFill>
                  <a:schemeClr val="dk1"/>
                </a:solidFill>
              </a:rPr>
              <a:t>The 2021 tax credit was expanded in several major ways under the American Rescue Plan. The maximum credit was increased from $2,000 to $3,600 for children under six and to $3,000 for children up to age 17, and that’s an expansion from the old max of 16. It was also made fully refundable, meaning instead of phasing in with income, the credit is fully available to lower-income households and households without earnings. And, it was partially paid out in advance monthly payments. The extra amount added to the credit phases out for higher income households. And another change is the age limit on the credit was increased from 16 years of age to 17. </a:t>
            </a: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SzPts val="1100"/>
              <a:buNone/>
            </a:pPr>
            <a:r>
              <a:rPr lang="en-US" sz="1100" dirty="0">
                <a:solidFill>
                  <a:schemeClr val="dk1"/>
                </a:solidFill>
              </a:rPr>
              <a:t>All the changes to expand the credit amount and eligibility only applied to 2021, so beginning this year for 2022, the credit has reverted to its old structure of $2,000 max, with a phase in and a limit on the refundable portion of $1,500, which was set by the Tax Cuts and Jobs Act of 2017. After 2025, the TCJA changes will expire, and the credit will revert to a much smaller amount available to a much smaller share of households. </a:t>
            </a: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SzPts val="1100"/>
              <a:buNone/>
            </a:pPr>
            <a:r>
              <a:rPr lang="en-US" sz="1100" dirty="0">
                <a:solidFill>
                  <a:schemeClr val="dk1"/>
                </a:solidFill>
                <a:latin typeface="Lato"/>
                <a:ea typeface="Lato"/>
                <a:cs typeface="Lato"/>
                <a:sym typeface="Lato"/>
              </a:rPr>
              <a:t>The credit is very complicated for some families filing their taxes and for the IRS to administer. The Government Accountability Office puts it this way, each child must meet certain age, residency and relationship tests. However, given complicated family relationships, determining whether children meet these eligibility requirements is not always clearcut, nor easily understood by taxpayers. This is especially true when filers share responsibility for the child with parents, former spouses, and other relatives or caretakers.</a:t>
            </a:r>
          </a:p>
          <a:p>
            <a:pPr marL="0" lvl="0" indent="0" algn="l" rtl="0">
              <a:lnSpc>
                <a:spcPct val="115000"/>
              </a:lnSpc>
              <a:spcBef>
                <a:spcPts val="0"/>
              </a:spcBef>
              <a:spcAft>
                <a:spcPts val="0"/>
              </a:spcAft>
              <a:buSzPts val="1100"/>
              <a:buNone/>
            </a:pPr>
            <a:endParaRPr lang="en-US" sz="1100" dirty="0">
              <a:solidFill>
                <a:schemeClr val="dk1"/>
              </a:solidFill>
              <a:latin typeface="Lato"/>
              <a:ea typeface="Lato"/>
              <a:cs typeface="Lato"/>
              <a:sym typeface="Lato"/>
            </a:endParaRPr>
          </a:p>
          <a:p>
            <a:pPr marL="0" lvl="0" indent="0" algn="l" rtl="0">
              <a:lnSpc>
                <a:spcPct val="115000"/>
              </a:lnSpc>
              <a:spcBef>
                <a:spcPts val="0"/>
              </a:spcBef>
              <a:spcAft>
                <a:spcPts val="0"/>
              </a:spcAft>
              <a:buSzPts val="1100"/>
              <a:buNone/>
            </a:pPr>
            <a:r>
              <a:rPr lang="en-US" sz="1100" dirty="0">
                <a:solidFill>
                  <a:schemeClr val="dk1"/>
                </a:solidFill>
              </a:rPr>
              <a:t>Taxpayers have to meet </a:t>
            </a:r>
            <a:r>
              <a:rPr lang="en-US" sz="1100" dirty="0">
                <a:solidFill>
                  <a:schemeClr val="dk1"/>
                </a:solidFill>
                <a:latin typeface="Lato"/>
                <a:ea typeface="Lato"/>
                <a:cs typeface="Lato"/>
                <a:sym typeface="Lato"/>
              </a:rPr>
              <a:t>relationship, residency, and identification tests legally required to qualify for the CTC. Generally, only one adult or married couple can claim a tax credit for a child who is related to them, so first we have to meet a relationship test, then the child must live with them for more than half a year, so a residency test, and then must meet further conditions, such as age limits, which vary across the credits. Essentially, the IRS is tasked with administering a law that doesn’t always match up with family living situations, and that makes it difficult for everyone involved. The same issues play out for other refundable tax credit that depend on family status, such as the earned income tax credit. </a:t>
            </a:r>
          </a:p>
          <a:p>
            <a:pPr marL="0" lvl="0" indent="0" algn="l" rtl="0">
              <a:lnSpc>
                <a:spcPct val="115000"/>
              </a:lnSpc>
              <a:spcBef>
                <a:spcPts val="0"/>
              </a:spcBef>
              <a:spcAft>
                <a:spcPts val="0"/>
              </a:spcAft>
              <a:buSzPts val="1100"/>
              <a:buNone/>
            </a:pPr>
            <a:endParaRPr lang="en-US" sz="11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100" dirty="0">
                <a:solidFill>
                  <a:schemeClr val="dk1"/>
                </a:solidFill>
              </a:rPr>
              <a:t>In addition to administrative costs and revenue costs, tax credits affect incentives to work. Over the last year, for example, the work incentives of the Child Tax Credit were hotly debated.</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The ways in which changing the CTC could impact decisions about work are often conflated. Clearing up the differences between income effects and substitution effects can help shed light on why analyses indicate a loss of jobs among recipients if the expanded CTC continues.</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One way a policy change can affect labor supply decisions is through an income effect. The idea is that if people have more money overall, they might choose to work less and enjoy more leisure time. The literature, however, indicates that income effects are usually pretty small and might even be zero.</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The other way a policy change can affect labor supply decisions is through a substitution effect. The idea is that if people see decreased compensation for an additional hour of work, for instance, through higher marginal tax rates, work becomes less valuable than leisure and they might choose to work less. Substitution effects hold up in the literature, and the research indicates they are greater than income effects.</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Until the changes made in 2021, the CTC included a “participation bonus” for working, as eligibility depended on having earned income, and the credit phased in with earned income, reducing marginal tax rates for people along the phase-in range. But the new structure eliminates the participation bonus and increases marginal tax rates on low-income households along the phase-in range (see the blue line compared to the gold line in the accompanying chart). Therefore, we should expect to see a substitution effect in response to the higher marginal tax rates and elimination of the participation bonus.</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Relatedly, in a review of the literature, the CBO finds “evidence that low-income workers have higher elasticities of labor supply than other workers, especially in the component of their labor response that reflects movement in and out of the workforce.”</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There’s also an important question of the time frame for labor supply to respond to such changes. Typically, a three-year period is expected, but in some cases it can take people up to 8 years to fully learn and respond to a change in marginal tax rates. So, we generally should not expect to see a significant labor supply response right now to the ARPA CTC, since the policy was brand new, complicated, and temporary–and further, many families were completely unaware of the policy change.</a:t>
            </a:r>
          </a:p>
          <a:p>
            <a:endParaRPr lang="en-US" dirty="0"/>
          </a:p>
        </p:txBody>
      </p:sp>
      <p:sp>
        <p:nvSpPr>
          <p:cNvPr id="4" name="Slide Number Placeholder 3">
            <a:extLst>
              <a:ext uri="{FF2B5EF4-FFF2-40B4-BE49-F238E27FC236}">
                <a16:creationId xmlns:a16="http://schemas.microsoft.com/office/drawing/2014/main" id="{6C56F412-C1B9-5C60-EFEA-482C459A702A}"/>
              </a:ext>
            </a:extLst>
          </p:cNvPr>
          <p:cNvSpPr>
            <a:spLocks noGrp="1"/>
          </p:cNvSpPr>
          <p:nvPr>
            <p:ph type="sldNum" sz="quarter" idx="5"/>
          </p:nvPr>
        </p:nvSpPr>
        <p:spPr/>
        <p:txBody>
          <a:bodyPr/>
          <a:lstStyle/>
          <a:p>
            <a:fld id="{DFEC4ECF-9E70-4AA3-B5DE-F04A73DB4815}" type="slidenum">
              <a:rPr lang="en-US" smtClean="0"/>
              <a:t>9</a:t>
            </a:fld>
            <a:endParaRPr lang="en-US"/>
          </a:p>
        </p:txBody>
      </p:sp>
    </p:spTree>
    <p:extLst>
      <p:ext uri="{BB962C8B-B14F-4D97-AF65-F5344CB8AC3E}">
        <p14:creationId xmlns:p14="http://schemas.microsoft.com/office/powerpoint/2010/main" val="3486612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557693"/>
            <a:ext cx="9144000" cy="1973223"/>
          </a:xfrm>
          <a:ln>
            <a:noFill/>
          </a:ln>
        </p:spPr>
        <p:txBody>
          <a:bodyPr anchor="b"/>
          <a:lstStyle>
            <a:lvl1pPr algn="ctr">
              <a:defRPr sz="6000" b="1" i="0">
                <a:solidFill>
                  <a:schemeClr val="bg1"/>
                </a:solidFill>
                <a:latin typeface="Newsreader ExtraBold"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3892705"/>
            <a:ext cx="9144000" cy="0"/>
          </a:xfrm>
          <a:prstGeom prst="line">
            <a:avLst/>
          </a:prstGeom>
          <a:ln w="38100">
            <a:solidFill>
              <a:srgbClr val="FFD53D"/>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63CE6AED-9EB3-0F30-789E-93916819E9E9}"/>
              </a:ext>
            </a:extLst>
          </p:cNvPr>
          <p:cNvPicPr>
            <a:picLocks noChangeAspect="1"/>
          </p:cNvPicPr>
          <p:nvPr userDrawn="1"/>
        </p:nvPicPr>
        <p:blipFill>
          <a:blip r:embed="rId3"/>
          <a:stretch>
            <a:fillRect/>
          </a:stretch>
        </p:blipFill>
        <p:spPr>
          <a:xfrm>
            <a:off x="8274867" y="260110"/>
            <a:ext cx="3435789" cy="505263"/>
          </a:xfrm>
          <a:prstGeom prst="rect">
            <a:avLst/>
          </a:prstGeom>
        </p:spPr>
      </p:pic>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b="1" i="0" u="none">
                <a:solidFill>
                  <a:srgbClr val="163860"/>
                </a:solidFill>
                <a:latin typeface="Newsreader SemiBold" panose="02000000000000000000" pitchFamily="2" charset="77"/>
                <a:ea typeface="Lato" panose="020F0502020204030203" pitchFamily="34" charset="0"/>
                <a:cs typeface="Lato"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AC57A9C0-C334-58DF-21FE-C1C5F866B504}"/>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solidFill>
                  <a:srgbClr val="163860"/>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00FB2846-2DDB-C021-5A34-5E5685FD8D1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91910-9418-B6FC-F342-95423E15BE2E}"/>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lvl1pPr>
              <a:defRPr>
                <a:solidFill>
                  <a:srgbClr val="163860"/>
                </a:solidFill>
              </a:defRPr>
            </a:lvl1pPr>
          </a:lstStyle>
          <a:p>
            <a:r>
              <a:rPr lang="en-US"/>
              <a:t>Click to edit Master title style</a:t>
            </a:r>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00DCD6EE-AC94-CF26-337A-F5F16D66593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endParaRPr lang="en-US"/>
          </a:p>
        </p:txBody>
      </p:sp>
      <p:sp>
        <p:nvSpPr>
          <p:cNvPr id="4" name="TextBox 3">
            <a:extLst>
              <a:ext uri="{FF2B5EF4-FFF2-40B4-BE49-F238E27FC236}">
                <a16:creationId xmlns:a16="http://schemas.microsoft.com/office/drawing/2014/main" id="{760FC9AE-1E89-1A07-7D5A-82DFDC7F7542}"/>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D7202266-44EF-E6D9-4C8F-2288B496002A}"/>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58E1CAAC-6931-0992-386C-5C8398E05783}"/>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3" name="TextBox 2">
            <a:extLst>
              <a:ext uri="{FF2B5EF4-FFF2-40B4-BE49-F238E27FC236}">
                <a16:creationId xmlns:a16="http://schemas.microsoft.com/office/drawing/2014/main" id="{55CCE020-A2CB-3AF3-71C6-CFB093C4E237}"/>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a:solidFill>
            <a:srgbClr val="163860"/>
          </a:solidFill>
          <a:latin typeface="Newsreader SemiBold" panose="02000000000000000000" pitchFamily="2" charset="77"/>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95C7-F196-9617-3196-B62BFFEA6D60}"/>
              </a:ext>
            </a:extLst>
          </p:cNvPr>
          <p:cNvSpPr>
            <a:spLocks noGrp="1"/>
          </p:cNvSpPr>
          <p:nvPr>
            <p:ph type="ctrTitle"/>
          </p:nvPr>
        </p:nvSpPr>
        <p:spPr/>
        <p:txBody>
          <a:bodyPr/>
          <a:lstStyle/>
          <a:p>
            <a:r>
              <a:rPr lang="en-US" b="0" dirty="0">
                <a:latin typeface="Newsreader SemiBold"/>
                <a:ea typeface="Lato"/>
                <a:cs typeface="Lato"/>
              </a:rPr>
              <a:t>Tax Foundation University</a:t>
            </a:r>
            <a:endParaRPr lang="en-US" b="0" dirty="0">
              <a:latin typeface="Newsreader SemiBold"/>
            </a:endParaRPr>
          </a:p>
        </p:txBody>
      </p:sp>
      <p:sp>
        <p:nvSpPr>
          <p:cNvPr id="3" name="Subtitle 2">
            <a:extLst>
              <a:ext uri="{FF2B5EF4-FFF2-40B4-BE49-F238E27FC236}">
                <a16:creationId xmlns:a16="http://schemas.microsoft.com/office/drawing/2014/main" id="{F191E102-436D-D3A8-4A4E-73469ED124DD}"/>
              </a:ext>
            </a:extLst>
          </p:cNvPr>
          <p:cNvSpPr>
            <a:spLocks noGrp="1"/>
          </p:cNvSpPr>
          <p:nvPr>
            <p:ph type="subTitle" idx="1"/>
          </p:nvPr>
        </p:nvSpPr>
        <p:spPr/>
        <p:txBody>
          <a:bodyPr/>
          <a:lstStyle/>
          <a:p>
            <a:r>
              <a:rPr lang="en-US" dirty="0"/>
              <a:t>Session 1: The Individual Tax Code</a:t>
            </a:r>
          </a:p>
        </p:txBody>
      </p:sp>
    </p:spTree>
    <p:extLst>
      <p:ext uri="{BB962C8B-B14F-4D97-AF65-F5344CB8AC3E}">
        <p14:creationId xmlns:p14="http://schemas.microsoft.com/office/powerpoint/2010/main" val="429488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8DA3-2935-55F8-C97A-C0A37A796B0A}"/>
              </a:ext>
            </a:extLst>
          </p:cNvPr>
          <p:cNvSpPr>
            <a:spLocks noGrp="1"/>
          </p:cNvSpPr>
          <p:nvPr>
            <p:ph type="title"/>
          </p:nvPr>
        </p:nvSpPr>
        <p:spPr>
          <a:xfrm>
            <a:off x="838200" y="299488"/>
            <a:ext cx="10515600" cy="1325563"/>
          </a:xfrm>
        </p:spPr>
        <p:txBody>
          <a:bodyPr/>
          <a:lstStyle/>
          <a:p>
            <a:r>
              <a:rPr lang="en-US" dirty="0"/>
              <a:t>Earned Income Tax Credit (2025 values)</a:t>
            </a:r>
          </a:p>
        </p:txBody>
      </p:sp>
      <p:graphicFrame>
        <p:nvGraphicFramePr>
          <p:cNvPr id="3" name="Google Shape;189;p34">
            <a:extLst>
              <a:ext uri="{FF2B5EF4-FFF2-40B4-BE49-F238E27FC236}">
                <a16:creationId xmlns:a16="http://schemas.microsoft.com/office/drawing/2014/main" id="{F2755496-AB0B-9A4A-176E-A8E81B5C1618}"/>
              </a:ext>
            </a:extLst>
          </p:cNvPr>
          <p:cNvGraphicFramePr/>
          <p:nvPr>
            <p:extLst>
              <p:ext uri="{D42A27DB-BD31-4B8C-83A1-F6EECF244321}">
                <p14:modId xmlns:p14="http://schemas.microsoft.com/office/powerpoint/2010/main" val="2221710138"/>
              </p:ext>
            </p:extLst>
          </p:nvPr>
        </p:nvGraphicFramePr>
        <p:xfrm>
          <a:off x="838200" y="1356952"/>
          <a:ext cx="10481632" cy="5201560"/>
        </p:xfrm>
        <a:graphic>
          <a:graphicData uri="http://schemas.openxmlformats.org/drawingml/2006/table">
            <a:tbl>
              <a:tblPr firstRow="1" bandRow="1">
                <a:tableStyleId>{3B4B98B0-60AC-42C2-AFA5-B58CD77FA1E5}</a:tableStyleId>
              </a:tblPr>
              <a:tblGrid>
                <a:gridCol w="1567333">
                  <a:extLst>
                    <a:ext uri="{9D8B030D-6E8A-4147-A177-3AD203B41FA5}">
                      <a16:colId xmlns:a16="http://schemas.microsoft.com/office/drawing/2014/main" val="20000"/>
                    </a:ext>
                  </a:extLst>
                </a:gridCol>
                <a:gridCol w="2445433">
                  <a:extLst>
                    <a:ext uri="{9D8B030D-6E8A-4147-A177-3AD203B41FA5}">
                      <a16:colId xmlns:a16="http://schemas.microsoft.com/office/drawing/2014/main" val="20001"/>
                    </a:ext>
                  </a:extLst>
                </a:gridCol>
                <a:gridCol w="1563900">
                  <a:extLst>
                    <a:ext uri="{9D8B030D-6E8A-4147-A177-3AD203B41FA5}">
                      <a16:colId xmlns:a16="http://schemas.microsoft.com/office/drawing/2014/main" val="20002"/>
                    </a:ext>
                  </a:extLst>
                </a:gridCol>
                <a:gridCol w="1613100">
                  <a:extLst>
                    <a:ext uri="{9D8B030D-6E8A-4147-A177-3AD203B41FA5}">
                      <a16:colId xmlns:a16="http://schemas.microsoft.com/office/drawing/2014/main" val="20003"/>
                    </a:ext>
                  </a:extLst>
                </a:gridCol>
                <a:gridCol w="1688133">
                  <a:extLst>
                    <a:ext uri="{9D8B030D-6E8A-4147-A177-3AD203B41FA5}">
                      <a16:colId xmlns:a16="http://schemas.microsoft.com/office/drawing/2014/main" val="20004"/>
                    </a:ext>
                  </a:extLst>
                </a:gridCol>
                <a:gridCol w="1603733">
                  <a:extLst>
                    <a:ext uri="{9D8B030D-6E8A-4147-A177-3AD203B41FA5}">
                      <a16:colId xmlns:a16="http://schemas.microsoft.com/office/drawing/2014/main" val="20005"/>
                    </a:ext>
                  </a:extLst>
                </a:gridCol>
              </a:tblGrid>
              <a:tr h="497727">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dirty="0">
                          <a:solidFill>
                            <a:srgbClr val="3B3B3B"/>
                          </a:solidFill>
                          <a:latin typeface="Lato" panose="020F0502020204030203" pitchFamily="34" charset="0"/>
                          <a:ea typeface="Lato" panose="020F0502020204030203" pitchFamily="34" charset="0"/>
                          <a:cs typeface="Lato" panose="020F0502020204030203" pitchFamily="34" charset="0"/>
                          <a:sym typeface="Lato"/>
                        </a:rPr>
                        <a:t>Filing Status</a:t>
                      </a:r>
                      <a:endParaRPr sz="1800" i="0" u="none" strike="noStrike" cap="none" dirty="0">
                        <a:solidFill>
                          <a:srgbClr val="3B3B3B"/>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dirty="0">
                          <a:solidFill>
                            <a:srgbClr val="3B3B3B"/>
                          </a:solidFill>
                          <a:latin typeface="Lato" panose="020F0502020204030203" pitchFamily="34" charset="0"/>
                          <a:ea typeface="Lato" panose="020F0502020204030203" pitchFamily="34" charset="0"/>
                          <a:cs typeface="Lato" panose="020F0502020204030203" pitchFamily="34" charset="0"/>
                          <a:sym typeface="Lato"/>
                        </a:rPr>
                        <a:t> </a:t>
                      </a:r>
                      <a:endParaRPr sz="2400" i="0" u="none" strike="noStrike" cap="none" dirty="0">
                        <a:solidFill>
                          <a:srgbClr val="3B3B3B"/>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300"/>
                        <a:buFont typeface="Arial"/>
                        <a:buNone/>
                      </a:pPr>
                      <a:r>
                        <a:rPr lang="en"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No Children</a:t>
                      </a:r>
                      <a:endParaRPr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300"/>
                        <a:buFont typeface="Arial"/>
                        <a:buNone/>
                      </a:pPr>
                      <a:r>
                        <a:rPr lang="en" sz="1700" dirty="0">
                          <a:latin typeface="Lato" panose="020F0502020204030203" pitchFamily="34" charset="0"/>
                          <a:ea typeface="Lato" panose="020F0502020204030203" pitchFamily="34" charset="0"/>
                          <a:cs typeface="Lato" panose="020F0502020204030203" pitchFamily="34" charset="0"/>
                          <a:sym typeface="Lato"/>
                        </a:rPr>
                        <a:t>1</a:t>
                      </a:r>
                      <a:r>
                        <a:rPr lang="en"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Child</a:t>
                      </a:r>
                      <a:endParaRPr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300"/>
                        <a:buFont typeface="Arial"/>
                        <a:buNone/>
                      </a:pPr>
                      <a:r>
                        <a:rPr lang="en" sz="1700">
                          <a:latin typeface="Lato" panose="020F0502020204030203" pitchFamily="34" charset="0"/>
                          <a:ea typeface="Lato" panose="020F0502020204030203" pitchFamily="34" charset="0"/>
                          <a:cs typeface="Lato" panose="020F0502020204030203" pitchFamily="34" charset="0"/>
                          <a:sym typeface="Lato"/>
                        </a:rPr>
                        <a:t>2</a:t>
                      </a:r>
                      <a:r>
                        <a:rPr lang="en" sz="170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rPr>
                        <a:t> Children</a:t>
                      </a:r>
                      <a:endParaRPr sz="170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300"/>
                        <a:buFont typeface="Arial"/>
                        <a:buNone/>
                      </a:pPr>
                      <a:r>
                        <a:rPr lang="en" sz="1700" dirty="0">
                          <a:latin typeface="Lato" panose="020F0502020204030203" pitchFamily="34" charset="0"/>
                          <a:ea typeface="Lato" panose="020F0502020204030203" pitchFamily="34" charset="0"/>
                          <a:cs typeface="Lato" panose="020F0502020204030203" pitchFamily="34" charset="0"/>
                          <a:sym typeface="Lato"/>
                        </a:rPr>
                        <a:t>3</a:t>
                      </a:r>
                      <a:r>
                        <a:rPr lang="en"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Children</a:t>
                      </a:r>
                      <a:endParaRPr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extLst>
                  <a:ext uri="{0D108BD9-81ED-4DB2-BD59-A6C34878D82A}">
                    <a16:rowId xmlns:a16="http://schemas.microsoft.com/office/drawing/2014/main" val="10000"/>
                  </a:ext>
                </a:extLst>
              </a:tr>
              <a:tr h="507960">
                <a:tc rowSpan="4">
                  <a:txBody>
                    <a:bodyPr/>
                    <a:lstStyle/>
                    <a:p>
                      <a:pPr marL="0" marR="0" lvl="0" indent="0" algn="l" rtl="0">
                        <a:lnSpc>
                          <a:spcPct val="100000"/>
                        </a:lnSpc>
                        <a:spcBef>
                          <a:spcPts val="0"/>
                        </a:spcBef>
                        <a:spcAft>
                          <a:spcPts val="0"/>
                        </a:spcAft>
                        <a:buClr>
                          <a:srgbClr val="000000"/>
                        </a:buClr>
                        <a:buSzPts val="1300"/>
                        <a:buFont typeface="Arial"/>
                        <a:buNone/>
                      </a:pPr>
                      <a:r>
                        <a:rPr lang="en"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Single or Head of Household</a:t>
                      </a:r>
                      <a:endParaRPr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Income at Max Credit</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$8,490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$12,730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$17,880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$17,880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1"/>
                  </a:ext>
                </a:extLst>
              </a:tr>
              <a:tr h="50796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Maximum Credit</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$649</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$4,328</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$7,152</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$8,046</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2"/>
                  </a:ext>
                </a:extLst>
              </a:tr>
              <a:tr h="50796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Phaseout Begins</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$10,620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$23,350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$23,350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$23,350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3"/>
                  </a:ext>
                </a:extLst>
              </a:tr>
              <a:tr h="77212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Phaseout Ends (Credit Equals Zero)</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$19,104</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$50,434</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$57,310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$61,555</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4"/>
                  </a:ext>
                </a:extLst>
              </a:tr>
              <a:tr h="507960">
                <a:tc rowSpan="4">
                  <a:txBody>
                    <a:bodyPr/>
                    <a:lstStyle/>
                    <a:p>
                      <a:pPr marL="0" marR="0" lvl="0" indent="0" algn="l" rtl="0">
                        <a:lnSpc>
                          <a:spcPct val="100000"/>
                        </a:lnSpc>
                        <a:spcBef>
                          <a:spcPts val="0"/>
                        </a:spcBef>
                        <a:spcAft>
                          <a:spcPts val="0"/>
                        </a:spcAft>
                        <a:buClr>
                          <a:srgbClr val="000000"/>
                        </a:buClr>
                        <a:buSzPts val="1300"/>
                        <a:buFont typeface="Arial"/>
                        <a:buNone/>
                      </a:pPr>
                      <a:r>
                        <a:rPr lang="en"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Married Filing Jointly</a:t>
                      </a:r>
                      <a:endParaRPr sz="170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Income at Max Credit</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$8,490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$12,730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$17,880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$17,880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5"/>
                  </a:ext>
                </a:extLst>
              </a:tr>
              <a:tr h="50796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Maximum Credit</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$649</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$4,328</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$7,152</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$8,046</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6"/>
                  </a:ext>
                </a:extLst>
              </a:tr>
              <a:tr h="50796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Phaseout Begins</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$17,730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$30,470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$30,470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$30,470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7"/>
                  </a:ext>
                </a:extLst>
              </a:tr>
              <a:tr h="772120">
                <a:tc vMerge="1">
                  <a:txBody>
                    <a:bodyPr/>
                    <a:lstStyle/>
                    <a:p>
                      <a:endParaRPr lang="en-US"/>
                    </a:p>
                  </a:txBody>
                  <a:tcP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Phaseout Ends (Credit Equals Zero)</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$26,214</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$57,554</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$64,430</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tc>
                  <a:txBody>
                    <a:bodyPr/>
                    <a:lstStyle/>
                    <a:p>
                      <a:pPr marL="0" lvl="0" indent="0" algn="l" rtl="0">
                        <a:lnSpc>
                          <a:spcPct val="100000"/>
                        </a:lnSpc>
                        <a:spcBef>
                          <a:spcPts val="0"/>
                        </a:spcBef>
                        <a:spcAft>
                          <a:spcPts val="0"/>
                        </a:spcAft>
                        <a:buNone/>
                      </a:pPr>
                      <a:r>
                        <a:rPr lang="en" sz="1700" dirty="0">
                          <a:latin typeface="Lato" panose="020F0502020204030203" pitchFamily="34" charset="0"/>
                          <a:ea typeface="Lato" panose="020F0502020204030203" pitchFamily="34" charset="0"/>
                          <a:cs typeface="Lato" panose="020F0502020204030203" pitchFamily="34" charset="0"/>
                          <a:sym typeface="Lato"/>
                        </a:rPr>
                        <a:t>$68,675</a:t>
                      </a:r>
                      <a:endParaRPr sz="1700" dirty="0">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217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DA08-5617-5D1C-B79A-0F798A513A13}"/>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070CCBDC-CE23-ECD0-4479-9A528E61B053}"/>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Payroll Taxes</a:t>
            </a:r>
          </a:p>
        </p:txBody>
      </p:sp>
      <p:sp>
        <p:nvSpPr>
          <p:cNvPr id="9" name="Content Placeholder 6">
            <a:extLst>
              <a:ext uri="{FF2B5EF4-FFF2-40B4-BE49-F238E27FC236}">
                <a16:creationId xmlns:a16="http://schemas.microsoft.com/office/drawing/2014/main" id="{EA2C1F9B-B68A-C74D-D066-B90D5E5ECA23}"/>
              </a:ext>
            </a:extLst>
          </p:cNvPr>
          <p:cNvSpPr txBox="1">
            <a:spLocks/>
          </p:cNvSpPr>
          <p:nvPr/>
        </p:nvSpPr>
        <p:spPr>
          <a:xfrm>
            <a:off x="568712" y="1630032"/>
            <a:ext cx="3802567" cy="4770768"/>
          </a:xfrm>
          <a:prstGeom prst="rect">
            <a:avLst/>
          </a:prstGeom>
          <a:solidFill>
            <a:srgbClr val="CCD1DA"/>
          </a:solidFill>
        </p:spPr>
        <p:txBody>
          <a:bodyPr vert="horz" lIns="91440" tIns="45720" rIns="91440" bIns="45720" rtlCol="0">
            <a:normAutofit fontScale="92500"/>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In addition to individual income tax, households remit payroll tax on employee wages and self-employment.</a:t>
            </a:r>
          </a:p>
          <a:p>
            <a:pPr marL="342900" indent="-342900" algn="l">
              <a:buFont typeface="Arial" panose="020B0604020202020204" pitchFamily="34" charset="0"/>
              <a:buChar char="•"/>
            </a:pPr>
            <a:r>
              <a:rPr lang="en-US" sz="2200" dirty="0"/>
              <a:t>Social Security payroll tax is split between employers and employees at 6.2% each and is capped at $176,100 in compensation. </a:t>
            </a:r>
          </a:p>
          <a:p>
            <a:pPr marL="342900" indent="-342900" algn="l">
              <a:buFont typeface="Arial" panose="020B0604020202020204" pitchFamily="34" charset="0"/>
              <a:buChar char="•"/>
            </a:pPr>
            <a:r>
              <a:rPr lang="en-US" sz="2200" dirty="0"/>
              <a:t>Medicare tax of 2.9% is split between employers and employees applies to all wages and self-employment.</a:t>
            </a:r>
          </a:p>
          <a:p>
            <a:pPr marL="342900" indent="-342900" algn="l">
              <a:buFont typeface="Arial" panose="020B0604020202020204" pitchFamily="34" charset="0"/>
              <a:buChar char="•"/>
            </a:pPr>
            <a:endParaRPr lang="en-US" sz="2200" dirty="0"/>
          </a:p>
        </p:txBody>
      </p:sp>
      <p:pic>
        <p:nvPicPr>
          <p:cNvPr id="8194" name="Picture 2">
            <a:extLst>
              <a:ext uri="{FF2B5EF4-FFF2-40B4-BE49-F238E27FC236}">
                <a16:creationId xmlns:a16="http://schemas.microsoft.com/office/drawing/2014/main" id="{DFDADBB2-C2D8-6BF6-537B-8E4732A0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971" y="689742"/>
            <a:ext cx="7158075" cy="516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199D1BB-F89A-D8F3-4B46-5F4F8923480D}"/>
              </a:ext>
            </a:extLst>
          </p:cNvPr>
          <p:cNvSpPr>
            <a:spLocks noChangeArrowheads="1"/>
          </p:cNvSpPr>
          <p:nvPr/>
        </p:nvSpPr>
        <p:spPr bwMode="auto">
          <a:xfrm>
            <a:off x="1936975"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 Placeholder 8">
            <a:extLst>
              <a:ext uri="{FF2B5EF4-FFF2-40B4-BE49-F238E27FC236}">
                <a16:creationId xmlns:a16="http://schemas.microsoft.com/office/drawing/2014/main" id="{86B450E6-ADD9-064A-4E59-337E3DF9C014}"/>
              </a:ext>
            </a:extLst>
          </p:cNvPr>
          <p:cNvSpPr txBox="1">
            <a:spLocks/>
          </p:cNvSpPr>
          <p:nvPr/>
        </p:nvSpPr>
        <p:spPr>
          <a:xfrm>
            <a:off x="434897" y="866776"/>
            <a:ext cx="3802567" cy="823912"/>
          </a:xfrm>
          <a:prstGeom prst="rect">
            <a:avLst/>
          </a:prstGeom>
          <a:solidFill>
            <a:srgbClr val="CD9F00"/>
          </a:solidFill>
        </p:spPr>
        <p:txBody>
          <a:bodyPr vert="horz" lIns="91440" tIns="45720" rIns="91440" bIns="45720" rtlCol="0">
            <a:normAutofit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Noncorporate Income Taxes</a:t>
            </a:r>
          </a:p>
        </p:txBody>
      </p:sp>
      <p:sp>
        <p:nvSpPr>
          <p:cNvPr id="13" name="Content Placeholder 6">
            <a:extLst>
              <a:ext uri="{FF2B5EF4-FFF2-40B4-BE49-F238E27FC236}">
                <a16:creationId xmlns:a16="http://schemas.microsoft.com/office/drawing/2014/main" id="{CC3E99C6-117F-AABD-F1D6-5886DB2EC61E}"/>
              </a:ext>
            </a:extLst>
          </p:cNvPr>
          <p:cNvSpPr txBox="1">
            <a:spLocks/>
          </p:cNvSpPr>
          <p:nvPr/>
        </p:nvSpPr>
        <p:spPr>
          <a:xfrm>
            <a:off x="434897" y="1690688"/>
            <a:ext cx="3802567" cy="4188564"/>
          </a:xfrm>
          <a:prstGeom prst="rect">
            <a:avLst/>
          </a:prstGeom>
          <a:solidFill>
            <a:srgbClr val="EFE1BB"/>
          </a:solidFill>
        </p:spPr>
        <p:txBody>
          <a:bodyPr vert="horz" lIns="91440" tIns="45720" rIns="91440" bIns="45720" rtlCol="0">
            <a:normAutofit fontScale="85000" lnSpcReduction="10000"/>
          </a:bodyPr>
          <a:lstStyle>
            <a:defPPr>
              <a:defRPr lang="en-US"/>
            </a:defPPr>
            <a:lvl1pPr lvl="0" indent="0" algn="ctr">
              <a:lnSpc>
                <a:spcPct val="110000"/>
              </a:lnSpc>
              <a:spcBef>
                <a:spcPts val="1000"/>
              </a:spcBef>
              <a:buFont typeface="Arial" panose="020B0604020202020204" pitchFamily="34" charset="0"/>
              <a:buNone/>
              <a:defRPr sz="3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457200" indent="-457200" algn="l">
              <a:buFont typeface="Arial" panose="020B0604020202020204" pitchFamily="34" charset="0"/>
              <a:buChar char="•"/>
            </a:pPr>
            <a:r>
              <a:rPr lang="en-US" sz="2400" dirty="0"/>
              <a:t>Pass-through entities pass profits (or losses) directly to individual owners, single layer of tax</a:t>
            </a:r>
          </a:p>
          <a:p>
            <a:pPr marL="457200" indent="-457200" algn="l">
              <a:buFont typeface="Arial" panose="020B0604020202020204" pitchFamily="34" charset="0"/>
              <a:buChar char="•"/>
            </a:pPr>
            <a:r>
              <a:rPr lang="en-US" sz="2400" dirty="0"/>
              <a:t>Taxed at personal tax rates</a:t>
            </a:r>
          </a:p>
          <a:p>
            <a:pPr marL="457200" indent="-457200" algn="l">
              <a:buFont typeface="Arial" panose="020B0604020202020204" pitchFamily="34" charset="0"/>
              <a:buChar char="•"/>
            </a:pPr>
            <a:r>
              <a:rPr lang="en-US" sz="2400" dirty="0"/>
              <a:t>Owners take deductions, like Sec. 199A and Sec. 179</a:t>
            </a:r>
          </a:p>
          <a:p>
            <a:pPr marL="457200" indent="-457200" algn="l">
              <a:buFont typeface="Arial" panose="020B0604020202020204" pitchFamily="34" charset="0"/>
              <a:buChar char="•"/>
            </a:pPr>
            <a:r>
              <a:rPr lang="en-US" sz="2400" dirty="0"/>
              <a:t>Vast majority of US companies are pass-through businesses.</a:t>
            </a:r>
          </a:p>
        </p:txBody>
      </p:sp>
      <p:pic>
        <p:nvPicPr>
          <p:cNvPr id="5122" name="Picture 2">
            <a:extLst>
              <a:ext uri="{FF2B5EF4-FFF2-40B4-BE49-F238E27FC236}">
                <a16:creationId xmlns:a16="http://schemas.microsoft.com/office/drawing/2014/main" id="{00CEE2C5-E03E-4623-7D71-7DA56BDC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851" y="711943"/>
            <a:ext cx="7228252" cy="516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8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88B1F-3C62-EF4A-F3B4-DF72CC12565D}"/>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935CC8D4-0D46-9692-0A71-4360754DF94F}"/>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TCJA Background</a:t>
            </a:r>
          </a:p>
        </p:txBody>
      </p:sp>
      <p:sp>
        <p:nvSpPr>
          <p:cNvPr id="9" name="Content Placeholder 6">
            <a:extLst>
              <a:ext uri="{FF2B5EF4-FFF2-40B4-BE49-F238E27FC236}">
                <a16:creationId xmlns:a16="http://schemas.microsoft.com/office/drawing/2014/main" id="{AFDF099F-BD2F-D49D-0121-444BEC3791D2}"/>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Enacted in December 2017, ideas date back to at least the early 2010s.</a:t>
            </a:r>
          </a:p>
          <a:p>
            <a:pPr marL="342900" indent="-342900" algn="l">
              <a:buFont typeface="Arial" panose="020B0604020202020204" pitchFamily="34" charset="0"/>
              <a:buChar char="•"/>
            </a:pPr>
            <a:r>
              <a:rPr lang="en-US" sz="2200" dirty="0"/>
              <a:t>Temporarily changed most aspect of the individual tax code. </a:t>
            </a:r>
          </a:p>
          <a:p>
            <a:pPr marL="342900" indent="-342900" algn="l">
              <a:buFont typeface="Arial" panose="020B0604020202020204" pitchFamily="34" charset="0"/>
              <a:buChar char="•"/>
            </a:pPr>
            <a:r>
              <a:rPr lang="en-US" sz="2200" dirty="0"/>
              <a:t>TCJA cut taxes for most taxpayers.</a:t>
            </a:r>
          </a:p>
        </p:txBody>
      </p:sp>
      <p:pic>
        <p:nvPicPr>
          <p:cNvPr id="6146" name="Picture 2" descr="2025 Tax Reform Options for Tax Cuts and Jobs Act TCJA Expirations Timeline">
            <a:extLst>
              <a:ext uri="{FF2B5EF4-FFF2-40B4-BE49-F238E27FC236}">
                <a16:creationId xmlns:a16="http://schemas.microsoft.com/office/drawing/2014/main" id="{C2004027-8CD4-93AE-2AD8-03579455F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95" y="681791"/>
            <a:ext cx="6869293" cy="549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2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8B230-B4BA-0589-9B31-EDE981B6DA69}"/>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2F70FBA3-2FDF-C91B-C73B-4860F379C72B}"/>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fontScale="85000" lnSpcReduction="10000"/>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Tax Cuts and Jobs Act Individual Expirations</a:t>
            </a:r>
          </a:p>
        </p:txBody>
      </p:sp>
      <p:sp>
        <p:nvSpPr>
          <p:cNvPr id="9" name="Content Placeholder 6">
            <a:extLst>
              <a:ext uri="{FF2B5EF4-FFF2-40B4-BE49-F238E27FC236}">
                <a16:creationId xmlns:a16="http://schemas.microsoft.com/office/drawing/2014/main" id="{71D2862B-E49F-BE1F-F83B-2EF230DBA756}"/>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Individual tax provisions from the 2017 tax law expire at the end of 2025.</a:t>
            </a:r>
          </a:p>
          <a:p>
            <a:pPr marL="342900" indent="-342900" algn="l">
              <a:buFont typeface="Arial" panose="020B0604020202020204" pitchFamily="34" charset="0"/>
              <a:buChar char="•"/>
            </a:pPr>
            <a:r>
              <a:rPr lang="en-US" sz="2200" dirty="0"/>
              <a:t>The average tax increase costs each taxpayers about $2,955 compared to current policy.</a:t>
            </a:r>
          </a:p>
          <a:p>
            <a:pPr marL="342900" indent="-342900" algn="l">
              <a:buFont typeface="Arial" panose="020B0604020202020204" pitchFamily="34" charset="0"/>
              <a:buChar char="•"/>
            </a:pPr>
            <a:r>
              <a:rPr lang="en-US" sz="2200" dirty="0"/>
              <a:t>62 percent of taxpayers would see a tax increase if the provisions expire.</a:t>
            </a:r>
          </a:p>
        </p:txBody>
      </p:sp>
      <p:pic>
        <p:nvPicPr>
          <p:cNvPr id="2" name="Picture 1">
            <a:extLst>
              <a:ext uri="{FF2B5EF4-FFF2-40B4-BE49-F238E27FC236}">
                <a16:creationId xmlns:a16="http://schemas.microsoft.com/office/drawing/2014/main" id="{06687C14-6750-7CC6-6283-06C76E6FC320}"/>
              </a:ext>
            </a:extLst>
          </p:cNvPr>
          <p:cNvPicPr>
            <a:picLocks noChangeAspect="1"/>
          </p:cNvPicPr>
          <p:nvPr/>
        </p:nvPicPr>
        <p:blipFill>
          <a:blip r:embed="rId3"/>
          <a:stretch>
            <a:fillRect/>
          </a:stretch>
        </p:blipFill>
        <p:spPr>
          <a:xfrm>
            <a:off x="4653912" y="727149"/>
            <a:ext cx="7126633" cy="5109832"/>
          </a:xfrm>
          <a:prstGeom prst="rect">
            <a:avLst/>
          </a:prstGeom>
        </p:spPr>
      </p:pic>
    </p:spTree>
    <p:extLst>
      <p:ext uri="{BB962C8B-B14F-4D97-AF65-F5344CB8AC3E}">
        <p14:creationId xmlns:p14="http://schemas.microsoft.com/office/powerpoint/2010/main" val="368713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665D-3240-934E-C56C-D53D16C73F58}"/>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DD6F0069-12C0-0190-FD12-CA1B25899D96}"/>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fontScale="92500" lnSpcReduction="10000"/>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TCJA Extension Revenue Effects</a:t>
            </a:r>
          </a:p>
        </p:txBody>
      </p:sp>
      <p:sp>
        <p:nvSpPr>
          <p:cNvPr id="9" name="Content Placeholder 6">
            <a:extLst>
              <a:ext uri="{FF2B5EF4-FFF2-40B4-BE49-F238E27FC236}">
                <a16:creationId xmlns:a16="http://schemas.microsoft.com/office/drawing/2014/main" id="{0330B2BE-004B-3DB9-733C-272C97A5601F}"/>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The individual TCJA provisions are the biggest cost for extension. Reducing revenue by $3.6 trillion over ten years.</a:t>
            </a:r>
          </a:p>
          <a:p>
            <a:pPr marL="342900" indent="-342900" algn="l">
              <a:buFont typeface="Arial" panose="020B0604020202020204" pitchFamily="34" charset="0"/>
              <a:buChar char="•"/>
            </a:pPr>
            <a:r>
              <a:rPr lang="en-US" sz="2200" dirty="0"/>
              <a:t>Tax Foundation finds economic growth offsets about $400 billion of the individual provision’s cost.</a:t>
            </a:r>
          </a:p>
        </p:txBody>
      </p:sp>
      <p:pic>
        <p:nvPicPr>
          <p:cNvPr id="2" name="Picture 1">
            <a:extLst>
              <a:ext uri="{FF2B5EF4-FFF2-40B4-BE49-F238E27FC236}">
                <a16:creationId xmlns:a16="http://schemas.microsoft.com/office/drawing/2014/main" id="{D9B8D710-B609-686D-7AB5-8F8CD0E6651E}"/>
              </a:ext>
            </a:extLst>
          </p:cNvPr>
          <p:cNvPicPr>
            <a:picLocks noChangeAspect="1"/>
          </p:cNvPicPr>
          <p:nvPr/>
        </p:nvPicPr>
        <p:blipFill>
          <a:blip r:embed="rId3"/>
          <a:stretch>
            <a:fillRect/>
          </a:stretch>
        </p:blipFill>
        <p:spPr>
          <a:xfrm>
            <a:off x="4744878" y="407471"/>
            <a:ext cx="6878410" cy="5561067"/>
          </a:xfrm>
          <a:prstGeom prst="rect">
            <a:avLst/>
          </a:prstGeom>
        </p:spPr>
      </p:pic>
    </p:spTree>
    <p:extLst>
      <p:ext uri="{BB962C8B-B14F-4D97-AF65-F5344CB8AC3E}">
        <p14:creationId xmlns:p14="http://schemas.microsoft.com/office/powerpoint/2010/main" val="89722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5159D23-1E12-F467-8A5A-E1CA01B4A61B}"/>
              </a:ext>
            </a:extLst>
          </p:cNvPr>
          <p:cNvSpPr txBox="1">
            <a:spLocks/>
          </p:cNvSpPr>
          <p:nvPr/>
        </p:nvSpPr>
        <p:spPr>
          <a:xfrm>
            <a:off x="404973" y="1032750"/>
            <a:ext cx="3802567" cy="823912"/>
          </a:xfrm>
          <a:prstGeom prst="rect">
            <a:avLst/>
          </a:prstGeom>
          <a:solidFill>
            <a:srgbClr val="255387"/>
          </a:solidFill>
        </p:spPr>
        <p:txBody>
          <a:bodyPr vert="horz" lIns="91440" tIns="45720" rIns="91440" bIns="45720" rtlCol="0">
            <a:normAutofit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TCJA Extension Distributional Effects</a:t>
            </a:r>
          </a:p>
        </p:txBody>
      </p:sp>
      <p:sp>
        <p:nvSpPr>
          <p:cNvPr id="10" name="Content Placeholder 6">
            <a:extLst>
              <a:ext uri="{FF2B5EF4-FFF2-40B4-BE49-F238E27FC236}">
                <a16:creationId xmlns:a16="http://schemas.microsoft.com/office/drawing/2014/main" id="{2DE3015A-8F91-B014-EED4-647C0965A356}"/>
              </a:ext>
            </a:extLst>
          </p:cNvPr>
          <p:cNvSpPr txBox="1">
            <a:spLocks/>
          </p:cNvSpPr>
          <p:nvPr/>
        </p:nvSpPr>
        <p:spPr>
          <a:xfrm>
            <a:off x="404973" y="1856662"/>
            <a:ext cx="3802567" cy="4188564"/>
          </a:xfrm>
          <a:prstGeom prst="rect">
            <a:avLst/>
          </a:prstGeom>
          <a:solidFill>
            <a:srgbClr val="C4CFDD"/>
          </a:solidFill>
        </p:spPr>
        <p:txBody>
          <a:bodyPr vert="horz" lIns="91440" tIns="45720" rIns="91440" bIns="45720" rtlCol="0">
            <a:normAutofit lnSpcReduction="10000"/>
          </a:bodyPr>
          <a:lstStyle>
            <a:defPPr>
              <a:defRPr lang="en-US"/>
            </a:defPPr>
            <a:lvl1pPr lvl="0" indent="0" algn="ctr">
              <a:lnSpc>
                <a:spcPct val="9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285750" indent="-285750" algn="l">
              <a:buFont typeface="Arial" panose="020B0604020202020204" pitchFamily="34" charset="0"/>
              <a:buChar char="•"/>
            </a:pPr>
            <a:r>
              <a:rPr lang="en-US" sz="2000" dirty="0"/>
              <a:t>Extending the individual provisions would increase average after-tax incomes by 1.9</a:t>
            </a:r>
            <a:r>
              <a:rPr lang="en-US" dirty="0"/>
              <a: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t>Taxpayers across the income distribution would benefit, ranging from 1.6% for the bottom 20% of earners to 2.0% for the top 20%. </a:t>
            </a:r>
          </a:p>
          <a:p>
            <a:pPr algn="l"/>
            <a:endParaRPr lang="en-US" sz="2000" dirty="0"/>
          </a:p>
          <a:p>
            <a:pPr marL="285750" indent="-285750" algn="l">
              <a:buFont typeface="Arial" panose="020B0604020202020204" pitchFamily="34" charset="0"/>
              <a:buChar char="•"/>
            </a:pPr>
            <a:r>
              <a:rPr lang="en-US" dirty="0"/>
              <a:t>Extending business and estate tax changes increase after-tax incomes further.</a:t>
            </a:r>
            <a:endParaRPr lang="en-US" sz="2000" dirty="0"/>
          </a:p>
        </p:txBody>
      </p:sp>
      <p:pic>
        <p:nvPicPr>
          <p:cNvPr id="2" name="Picture 1">
            <a:extLst>
              <a:ext uri="{FF2B5EF4-FFF2-40B4-BE49-F238E27FC236}">
                <a16:creationId xmlns:a16="http://schemas.microsoft.com/office/drawing/2014/main" id="{D632FFC4-C980-9EB6-3F19-7F8A6CE75304}"/>
              </a:ext>
            </a:extLst>
          </p:cNvPr>
          <p:cNvPicPr>
            <a:picLocks noChangeAspect="1"/>
          </p:cNvPicPr>
          <p:nvPr/>
        </p:nvPicPr>
        <p:blipFill>
          <a:blip r:embed="rId3"/>
          <a:stretch>
            <a:fillRect/>
          </a:stretch>
        </p:blipFill>
        <p:spPr>
          <a:xfrm>
            <a:off x="5711668" y="281583"/>
            <a:ext cx="4545588" cy="5946524"/>
          </a:xfrm>
          <a:prstGeom prst="rect">
            <a:avLst/>
          </a:prstGeom>
        </p:spPr>
      </p:pic>
    </p:spTree>
    <p:extLst>
      <p:ext uri="{BB962C8B-B14F-4D97-AF65-F5344CB8AC3E}">
        <p14:creationId xmlns:p14="http://schemas.microsoft.com/office/powerpoint/2010/main" val="89178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37FC-7772-EE6A-26A9-FE6D89F8A20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1B33102-8378-3069-E1C8-375BE8EB5538}"/>
              </a:ext>
            </a:extLst>
          </p:cNvPr>
          <p:cNvSpPr txBox="1">
            <a:spLocks/>
          </p:cNvSpPr>
          <p:nvPr/>
        </p:nvSpPr>
        <p:spPr>
          <a:xfrm>
            <a:off x="404973" y="1032750"/>
            <a:ext cx="3802567" cy="823912"/>
          </a:xfrm>
          <a:prstGeom prst="rect">
            <a:avLst/>
          </a:prstGeom>
          <a:solidFill>
            <a:srgbClr val="255387"/>
          </a:solidFill>
        </p:spPr>
        <p:txBody>
          <a:bodyPr vert="horz" lIns="91440" tIns="45720" rIns="91440" bIns="45720" rtlCol="0">
            <a:normAutofit fontScale="85000"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TCJA Individual Extension Economic Effects</a:t>
            </a:r>
          </a:p>
        </p:txBody>
      </p:sp>
      <p:sp>
        <p:nvSpPr>
          <p:cNvPr id="10" name="Content Placeholder 6">
            <a:extLst>
              <a:ext uri="{FF2B5EF4-FFF2-40B4-BE49-F238E27FC236}">
                <a16:creationId xmlns:a16="http://schemas.microsoft.com/office/drawing/2014/main" id="{1107F45A-FD26-B87C-E893-36F044DECFF8}"/>
              </a:ext>
            </a:extLst>
          </p:cNvPr>
          <p:cNvSpPr txBox="1">
            <a:spLocks/>
          </p:cNvSpPr>
          <p:nvPr/>
        </p:nvSpPr>
        <p:spPr>
          <a:xfrm>
            <a:off x="404973" y="1856662"/>
            <a:ext cx="3802567" cy="4188564"/>
          </a:xfrm>
          <a:prstGeom prst="rect">
            <a:avLst/>
          </a:prstGeom>
          <a:solidFill>
            <a:srgbClr val="C4CFDD"/>
          </a:solidFill>
        </p:spPr>
        <p:txBody>
          <a:bodyPr vert="horz" lIns="91440" tIns="45720" rIns="91440" bIns="45720" rtlCol="0">
            <a:normAutofit/>
          </a:bodyPr>
          <a:lstStyle>
            <a:defPPr>
              <a:defRPr lang="en-US"/>
            </a:defPPr>
            <a:lvl1pPr lvl="0" indent="0" algn="ctr">
              <a:lnSpc>
                <a:spcPct val="9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285750" indent="-285750" algn="l">
              <a:buFont typeface="Arial" panose="020B0604020202020204" pitchFamily="34" charset="0"/>
              <a:buChar char="•"/>
            </a:pPr>
            <a:r>
              <a:rPr lang="en-US" dirty="0"/>
              <a:t>Lower rates and wider brackets have the largest GDP effect.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t>The </a:t>
            </a:r>
            <a:r>
              <a:rPr lang="en-US" dirty="0"/>
              <a:t>$10,000 SALT deduction cap has the biggest negative economic effect.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t>Items like the standard deduction expansion have smaller impacts but simplify the tax system.</a:t>
            </a:r>
          </a:p>
        </p:txBody>
      </p:sp>
      <p:pic>
        <p:nvPicPr>
          <p:cNvPr id="3" name="Picture 2">
            <a:extLst>
              <a:ext uri="{FF2B5EF4-FFF2-40B4-BE49-F238E27FC236}">
                <a16:creationId xmlns:a16="http://schemas.microsoft.com/office/drawing/2014/main" id="{ABA0D1E6-E342-6426-1B4F-D70EB5FD9FEA}"/>
              </a:ext>
            </a:extLst>
          </p:cNvPr>
          <p:cNvPicPr>
            <a:picLocks noChangeAspect="1"/>
          </p:cNvPicPr>
          <p:nvPr/>
        </p:nvPicPr>
        <p:blipFill>
          <a:blip r:embed="rId3"/>
          <a:stretch>
            <a:fillRect/>
          </a:stretch>
        </p:blipFill>
        <p:spPr>
          <a:xfrm>
            <a:off x="4556675" y="1032750"/>
            <a:ext cx="7091243" cy="4952308"/>
          </a:xfrm>
          <a:prstGeom prst="rect">
            <a:avLst/>
          </a:prstGeom>
        </p:spPr>
      </p:pic>
    </p:spTree>
    <p:extLst>
      <p:ext uri="{BB962C8B-B14F-4D97-AF65-F5344CB8AC3E}">
        <p14:creationId xmlns:p14="http://schemas.microsoft.com/office/powerpoint/2010/main" val="68773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68F1-B5CA-0172-9971-EA314B42A807}"/>
              </a:ext>
            </a:extLst>
          </p:cNvPr>
          <p:cNvSpPr>
            <a:spLocks noGrp="1"/>
          </p:cNvSpPr>
          <p:nvPr>
            <p:ph type="title"/>
          </p:nvPr>
        </p:nvSpPr>
        <p:spPr/>
        <p:txBody>
          <a:bodyPr/>
          <a:lstStyle/>
          <a:p>
            <a:r>
              <a:rPr lang="en-US" dirty="0"/>
              <a:t>TCJA Expirations and Options for Reform</a:t>
            </a:r>
          </a:p>
        </p:txBody>
      </p:sp>
      <p:sp>
        <p:nvSpPr>
          <p:cNvPr id="9" name="Text Placeholder 8">
            <a:extLst>
              <a:ext uri="{FF2B5EF4-FFF2-40B4-BE49-F238E27FC236}">
                <a16:creationId xmlns:a16="http://schemas.microsoft.com/office/drawing/2014/main" id="{243DB6EE-3AFC-F3F9-ADDA-33BEB44E4820}"/>
              </a:ext>
            </a:extLst>
          </p:cNvPr>
          <p:cNvSpPr>
            <a:spLocks noGrp="1"/>
          </p:cNvSpPr>
          <p:nvPr>
            <p:ph type="body" idx="1"/>
          </p:nvPr>
        </p:nvSpPr>
        <p:spPr>
          <a:xfrm>
            <a:off x="862014" y="1278732"/>
            <a:ext cx="5157787" cy="823912"/>
          </a:xfrm>
          <a:solidFill>
            <a:srgbClr val="255387"/>
          </a:solidFill>
        </p:spPr>
        <p:txBody>
          <a:bodyPr/>
          <a:lstStyle/>
          <a:p>
            <a:pPr algn="ctr"/>
            <a:r>
              <a:rPr lang="en-US" dirty="0">
                <a:solidFill>
                  <a:schemeClr val="bg1"/>
                </a:solidFill>
              </a:rPr>
              <a:t>The Expirations</a:t>
            </a:r>
          </a:p>
        </p:txBody>
      </p:sp>
      <p:sp>
        <p:nvSpPr>
          <p:cNvPr id="7" name="Content Placeholder 6">
            <a:extLst>
              <a:ext uri="{FF2B5EF4-FFF2-40B4-BE49-F238E27FC236}">
                <a16:creationId xmlns:a16="http://schemas.microsoft.com/office/drawing/2014/main" id="{11B683A5-B9E1-B0C4-1CFE-5D0C2FDB010B}"/>
              </a:ext>
            </a:extLst>
          </p:cNvPr>
          <p:cNvSpPr>
            <a:spLocks noGrp="1"/>
          </p:cNvSpPr>
          <p:nvPr>
            <p:ph sz="half" idx="2"/>
          </p:nvPr>
        </p:nvSpPr>
        <p:spPr>
          <a:xfrm>
            <a:off x="839788" y="2196790"/>
            <a:ext cx="5157787" cy="3992873"/>
          </a:xfrm>
          <a:solidFill>
            <a:srgbClr val="C4CFDD"/>
          </a:solidFill>
        </p:spPr>
        <p:txBody>
          <a:bodyPr>
            <a:normAutofit fontScale="85000" lnSpcReduction="20000"/>
          </a:bodyPr>
          <a:lstStyle/>
          <a:p>
            <a:endParaRPr lang="en-US" dirty="0"/>
          </a:p>
          <a:p>
            <a:r>
              <a:rPr lang="en-US" dirty="0"/>
              <a:t>Lower rates and brackets	</a:t>
            </a:r>
          </a:p>
          <a:p>
            <a:r>
              <a:rPr lang="en-US" dirty="0"/>
              <a:t>Larger standard deduction </a:t>
            </a:r>
          </a:p>
          <a:p>
            <a:r>
              <a:rPr lang="en-US" dirty="0"/>
              <a:t>Expanded Child Tax Credit</a:t>
            </a:r>
          </a:p>
          <a:p>
            <a:r>
              <a:rPr lang="en-US" dirty="0"/>
              <a:t>Limitations on SALT, mortgage interest, other itemized deductions</a:t>
            </a:r>
          </a:p>
          <a:p>
            <a:r>
              <a:rPr lang="en-US" dirty="0"/>
              <a:t>Alternative minimum tax exemptions and thresholds </a:t>
            </a:r>
          </a:p>
          <a:p>
            <a:r>
              <a:rPr lang="en-US" dirty="0"/>
              <a:t>Suspended personal exemption</a:t>
            </a:r>
          </a:p>
          <a:p>
            <a:r>
              <a:rPr lang="en-US" dirty="0"/>
              <a:t>Other business provisions (tomorrow)</a:t>
            </a:r>
          </a:p>
          <a:p>
            <a:pPr marL="0" indent="0">
              <a:buNone/>
            </a:pPr>
            <a:endParaRPr lang="en-US" dirty="0"/>
          </a:p>
        </p:txBody>
      </p:sp>
      <p:sp>
        <p:nvSpPr>
          <p:cNvPr id="10" name="Text Placeholder 9">
            <a:extLst>
              <a:ext uri="{FF2B5EF4-FFF2-40B4-BE49-F238E27FC236}">
                <a16:creationId xmlns:a16="http://schemas.microsoft.com/office/drawing/2014/main" id="{3CC81697-1671-BB08-57DF-FB225EE3CD85}"/>
              </a:ext>
            </a:extLst>
          </p:cNvPr>
          <p:cNvSpPr>
            <a:spLocks noGrp="1"/>
          </p:cNvSpPr>
          <p:nvPr>
            <p:ph type="body" sz="quarter" idx="3"/>
          </p:nvPr>
        </p:nvSpPr>
        <p:spPr>
          <a:xfrm>
            <a:off x="6194426" y="1278732"/>
            <a:ext cx="5183188" cy="823912"/>
          </a:xfrm>
          <a:solidFill>
            <a:srgbClr val="FFC900"/>
          </a:solidFill>
        </p:spPr>
        <p:txBody>
          <a:bodyPr/>
          <a:lstStyle/>
          <a:p>
            <a:pPr algn="ctr"/>
            <a:r>
              <a:rPr lang="en-US" dirty="0">
                <a:solidFill>
                  <a:schemeClr val="tx1"/>
                </a:solidFill>
              </a:rPr>
              <a:t>Other Potential Proposals</a:t>
            </a:r>
          </a:p>
        </p:txBody>
      </p:sp>
      <p:sp>
        <p:nvSpPr>
          <p:cNvPr id="11" name="Content Placeholder 10">
            <a:extLst>
              <a:ext uri="{FF2B5EF4-FFF2-40B4-BE49-F238E27FC236}">
                <a16:creationId xmlns:a16="http://schemas.microsoft.com/office/drawing/2014/main" id="{46E4FA66-AD8D-70C5-32AB-E4130815D995}"/>
              </a:ext>
            </a:extLst>
          </p:cNvPr>
          <p:cNvSpPr>
            <a:spLocks noGrp="1"/>
          </p:cNvSpPr>
          <p:nvPr>
            <p:ph sz="quarter" idx="4"/>
          </p:nvPr>
        </p:nvSpPr>
        <p:spPr>
          <a:xfrm>
            <a:off x="6172200" y="2196790"/>
            <a:ext cx="5183188" cy="3992873"/>
          </a:xfrm>
          <a:solidFill>
            <a:srgbClr val="FCECBC"/>
          </a:solidFill>
        </p:spPr>
        <p:txBody>
          <a:bodyPr>
            <a:normAutofit fontScale="85000" lnSpcReduction="20000"/>
          </a:bodyPr>
          <a:lstStyle/>
          <a:p>
            <a:endParaRPr lang="en-US" dirty="0"/>
          </a:p>
          <a:p>
            <a:r>
              <a:rPr lang="en-US" dirty="0"/>
              <a:t>Change head of household provisions</a:t>
            </a:r>
          </a:p>
          <a:p>
            <a:r>
              <a:rPr lang="en-US" dirty="0"/>
              <a:t>Further limitations or repeal of SALT, HMID and other itemized deductions </a:t>
            </a:r>
          </a:p>
          <a:p>
            <a:r>
              <a:rPr lang="en-US" dirty="0"/>
              <a:t>Eliminate the AMT </a:t>
            </a:r>
          </a:p>
          <a:p>
            <a:r>
              <a:rPr lang="en-US" dirty="0"/>
              <a:t>Inflation adjustments for the child tax credit </a:t>
            </a:r>
          </a:p>
          <a:p>
            <a:r>
              <a:rPr lang="en-US" dirty="0"/>
              <a:t>Universal savings accounts</a:t>
            </a:r>
          </a:p>
          <a:p>
            <a:r>
              <a:rPr lang="en-US" dirty="0"/>
              <a:t>Reforms to 199A </a:t>
            </a:r>
          </a:p>
        </p:txBody>
      </p:sp>
    </p:spTree>
    <p:extLst>
      <p:ext uri="{BB962C8B-B14F-4D97-AF65-F5344CB8AC3E}">
        <p14:creationId xmlns:p14="http://schemas.microsoft.com/office/powerpoint/2010/main" val="72759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0896-8825-84A1-8149-06134D5FA11B}"/>
              </a:ext>
            </a:extLst>
          </p:cNvPr>
          <p:cNvSpPr>
            <a:spLocks noGrp="1"/>
          </p:cNvSpPr>
          <p:nvPr>
            <p:ph type="title"/>
          </p:nvPr>
        </p:nvSpPr>
        <p:spPr/>
        <p:txBody>
          <a:bodyPr/>
          <a:lstStyle/>
          <a:p>
            <a:r>
              <a:rPr lang="en-US" dirty="0"/>
              <a:t>Wrapping Up</a:t>
            </a:r>
          </a:p>
        </p:txBody>
      </p:sp>
      <p:graphicFrame>
        <p:nvGraphicFramePr>
          <p:cNvPr id="8" name="Content Placeholder 4">
            <a:extLst>
              <a:ext uri="{FF2B5EF4-FFF2-40B4-BE49-F238E27FC236}">
                <a16:creationId xmlns:a16="http://schemas.microsoft.com/office/drawing/2014/main" id="{6B810CA6-2140-B8C0-72E9-BEC301EBD478}"/>
              </a:ext>
            </a:extLst>
          </p:cNvPr>
          <p:cNvGraphicFramePr>
            <a:graphicFrameLocks noGrp="1"/>
          </p:cNvGraphicFramePr>
          <p:nvPr>
            <p:ph idx="1"/>
            <p:extLst>
              <p:ext uri="{D42A27DB-BD31-4B8C-83A1-F6EECF244321}">
                <p14:modId xmlns:p14="http://schemas.microsoft.com/office/powerpoint/2010/main" val="31682930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39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5C4F-8148-5936-F811-1B015E3FF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5901B-09BB-1C2C-2FC4-2833ACD2CE98}"/>
              </a:ext>
            </a:extLst>
          </p:cNvPr>
          <p:cNvSpPr>
            <a:spLocks noGrp="1"/>
          </p:cNvSpPr>
          <p:nvPr>
            <p:ph type="title"/>
          </p:nvPr>
        </p:nvSpPr>
        <p:spPr/>
        <p:txBody>
          <a:bodyPr/>
          <a:lstStyle/>
          <a:p>
            <a:r>
              <a:rPr lang="en-US" dirty="0">
                <a:latin typeface="Newsreader SemiBold"/>
                <a:ea typeface="Lato"/>
                <a:cs typeface="Lato"/>
              </a:rPr>
              <a:t>Areas of Focus</a:t>
            </a:r>
            <a:endParaRPr lang="en-US" dirty="0"/>
          </a:p>
        </p:txBody>
      </p:sp>
      <p:sp>
        <p:nvSpPr>
          <p:cNvPr id="3" name="Content Placeholder 2">
            <a:extLst>
              <a:ext uri="{FF2B5EF4-FFF2-40B4-BE49-F238E27FC236}">
                <a16:creationId xmlns:a16="http://schemas.microsoft.com/office/drawing/2014/main" id="{9652F68A-692D-D656-95FD-438C537EB4A5}"/>
              </a:ext>
            </a:extLst>
          </p:cNvPr>
          <p:cNvSpPr>
            <a:spLocks noGrp="1"/>
          </p:cNvSpPr>
          <p:nvPr>
            <p:ph idx="1"/>
          </p:nvPr>
        </p:nvSpPr>
        <p:spPr/>
        <p:txBody>
          <a:bodyPr vert="horz" lIns="91440" tIns="45720" rIns="91440" bIns="45720" rtlCol="0" anchor="t">
            <a:normAutofit/>
          </a:bodyPr>
          <a:lstStyle/>
          <a:p>
            <a:pPr>
              <a:spcAft>
                <a:spcPts val="1000"/>
              </a:spcAft>
            </a:pPr>
            <a:r>
              <a:rPr lang="en-US" dirty="0">
                <a:latin typeface="Roboto"/>
                <a:ea typeface="Lato"/>
                <a:cs typeface="Lato"/>
              </a:rPr>
              <a:t>The Basics of Individual Income Taxes </a:t>
            </a:r>
          </a:p>
          <a:p>
            <a:pPr>
              <a:spcAft>
                <a:spcPts val="1000"/>
              </a:spcAft>
            </a:pPr>
            <a:r>
              <a:rPr lang="en-US" dirty="0">
                <a:latin typeface="Roboto"/>
                <a:ea typeface="Lato"/>
                <a:cs typeface="Lato"/>
              </a:rPr>
              <a:t>Family and Worker Tax Credits </a:t>
            </a:r>
          </a:p>
          <a:p>
            <a:pPr>
              <a:spcAft>
                <a:spcPts val="1000"/>
              </a:spcAft>
            </a:pPr>
            <a:r>
              <a:rPr lang="en-US" dirty="0">
                <a:latin typeface="Roboto"/>
                <a:ea typeface="Lato"/>
                <a:cs typeface="Lato"/>
              </a:rPr>
              <a:t>The Basics of Passthrough Businesses </a:t>
            </a:r>
          </a:p>
          <a:p>
            <a:pPr>
              <a:spcAft>
                <a:spcPts val="1000"/>
              </a:spcAft>
            </a:pPr>
            <a:r>
              <a:rPr lang="en-US" dirty="0">
                <a:latin typeface="Roboto"/>
                <a:ea typeface="Lato"/>
                <a:cs typeface="Lato"/>
              </a:rPr>
              <a:t>TCJA Individual Expirations and Options for Reform</a:t>
            </a:r>
          </a:p>
        </p:txBody>
      </p:sp>
    </p:spTree>
    <p:extLst>
      <p:ext uri="{BB962C8B-B14F-4D97-AF65-F5344CB8AC3E}">
        <p14:creationId xmlns:p14="http://schemas.microsoft.com/office/powerpoint/2010/main" val="283869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B132-FA29-0DC2-905E-5FC5F7530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F4479-D4DA-6300-E601-1ADEE99D9B9F}"/>
              </a:ext>
            </a:extLst>
          </p:cNvPr>
          <p:cNvSpPr>
            <a:spLocks noGrp="1"/>
          </p:cNvSpPr>
          <p:nvPr>
            <p:ph type="ctrTitle"/>
          </p:nvPr>
        </p:nvSpPr>
        <p:spPr/>
        <p:txBody>
          <a:bodyPr/>
          <a:lstStyle/>
          <a:p>
            <a:r>
              <a:rPr lang="en-US" b="0">
                <a:latin typeface="Newsreader SemiBold"/>
                <a:ea typeface="Lato"/>
                <a:cs typeface="Lato"/>
              </a:rPr>
              <a:t>Questions?</a:t>
            </a:r>
            <a:endParaRPr lang="en-US"/>
          </a:p>
        </p:txBody>
      </p:sp>
      <p:sp>
        <p:nvSpPr>
          <p:cNvPr id="3" name="Subtitle 2">
            <a:extLst>
              <a:ext uri="{FF2B5EF4-FFF2-40B4-BE49-F238E27FC236}">
                <a16:creationId xmlns:a16="http://schemas.microsoft.com/office/drawing/2014/main" id="{688EDAC8-3B97-529A-E1EE-3FF2942A37A1}"/>
              </a:ext>
            </a:extLst>
          </p:cNvPr>
          <p:cNvSpPr>
            <a:spLocks noGrp="1"/>
          </p:cNvSpPr>
          <p:nvPr>
            <p:ph type="subTitle" idx="1"/>
          </p:nvPr>
        </p:nvSpPr>
        <p:spPr/>
        <p:txBody>
          <a:bodyPr/>
          <a:lstStyle/>
          <a:p>
            <a:r>
              <a:rPr lang="en-US" dirty="0"/>
              <a:t>Garrett Watson</a:t>
            </a:r>
          </a:p>
          <a:p>
            <a:r>
              <a:rPr lang="en-US" dirty="0" err="1"/>
              <a:t>gwatson@taxfoundation.org</a:t>
            </a:r>
            <a:endParaRPr lang="en-US" dirty="0"/>
          </a:p>
          <a:p>
            <a:r>
              <a:rPr lang="en-US" dirty="0"/>
              <a:t>@</a:t>
            </a:r>
            <a:r>
              <a:rPr lang="en-US" dirty="0" err="1"/>
              <a:t>GS_Watson</a:t>
            </a:r>
            <a:endParaRPr lang="en-US" dirty="0"/>
          </a:p>
        </p:txBody>
      </p:sp>
    </p:spTree>
    <p:extLst>
      <p:ext uri="{BB962C8B-B14F-4D97-AF65-F5344CB8AC3E}">
        <p14:creationId xmlns:p14="http://schemas.microsoft.com/office/powerpoint/2010/main" val="264980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1899-422D-1E96-F399-DE3F82CA4DEA}"/>
              </a:ext>
            </a:extLst>
          </p:cNvPr>
          <p:cNvSpPr>
            <a:spLocks noGrp="1"/>
          </p:cNvSpPr>
          <p:nvPr>
            <p:ph type="title"/>
          </p:nvPr>
        </p:nvSpPr>
        <p:spPr/>
        <p:txBody>
          <a:bodyPr/>
          <a:lstStyle/>
          <a:p>
            <a:r>
              <a:rPr lang="en-US" dirty="0"/>
              <a:t>Principles of Sound Tax Policy</a:t>
            </a:r>
          </a:p>
        </p:txBody>
      </p:sp>
      <p:sp>
        <p:nvSpPr>
          <p:cNvPr id="3" name="Text Placeholder 8">
            <a:extLst>
              <a:ext uri="{FF2B5EF4-FFF2-40B4-BE49-F238E27FC236}">
                <a16:creationId xmlns:a16="http://schemas.microsoft.com/office/drawing/2014/main" id="{B26489A4-F975-8424-F12E-2A0F743A61F0}"/>
              </a:ext>
            </a:extLst>
          </p:cNvPr>
          <p:cNvSpPr txBox="1">
            <a:spLocks/>
          </p:cNvSpPr>
          <p:nvPr/>
        </p:nvSpPr>
        <p:spPr>
          <a:xfrm>
            <a:off x="635620" y="1531327"/>
            <a:ext cx="2286000" cy="518673"/>
          </a:xfrm>
          <a:prstGeom prst="rect">
            <a:avLst/>
          </a:prstGeom>
          <a:solidFill>
            <a:srgbClr val="255387"/>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solidFill>
                  <a:schemeClr val="bg1"/>
                </a:solidFill>
              </a:rPr>
              <a:t>Simplicity</a:t>
            </a:r>
          </a:p>
        </p:txBody>
      </p:sp>
      <p:sp>
        <p:nvSpPr>
          <p:cNvPr id="4" name="Content Placeholder 6">
            <a:extLst>
              <a:ext uri="{FF2B5EF4-FFF2-40B4-BE49-F238E27FC236}">
                <a16:creationId xmlns:a16="http://schemas.microsoft.com/office/drawing/2014/main" id="{4FB25659-FBE6-1044-6E76-C952A4D00B23}"/>
              </a:ext>
            </a:extLst>
          </p:cNvPr>
          <p:cNvSpPr txBox="1">
            <a:spLocks/>
          </p:cNvSpPr>
          <p:nvPr/>
        </p:nvSpPr>
        <p:spPr>
          <a:xfrm>
            <a:off x="635620" y="2050001"/>
            <a:ext cx="2286000" cy="3992873"/>
          </a:xfrm>
          <a:prstGeom prst="rect">
            <a:avLst/>
          </a:prstGeom>
          <a:solidFill>
            <a:srgbClr val="C4CFDD"/>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r>
              <a:rPr lang="en-US" sz="2000" dirty="0"/>
              <a:t>Tax codes should be easy for taxpayers to comply with and for governments to administer and enforce.</a:t>
            </a:r>
          </a:p>
          <a:p>
            <a:endParaRPr lang="en-US" sz="2400" dirty="0"/>
          </a:p>
        </p:txBody>
      </p:sp>
      <p:sp>
        <p:nvSpPr>
          <p:cNvPr id="6" name="Text Placeholder 8">
            <a:extLst>
              <a:ext uri="{FF2B5EF4-FFF2-40B4-BE49-F238E27FC236}">
                <a16:creationId xmlns:a16="http://schemas.microsoft.com/office/drawing/2014/main" id="{99EF3A18-673C-F0CB-6314-466224D39AA1}"/>
              </a:ext>
            </a:extLst>
          </p:cNvPr>
          <p:cNvSpPr txBox="1">
            <a:spLocks/>
          </p:cNvSpPr>
          <p:nvPr/>
        </p:nvSpPr>
        <p:spPr>
          <a:xfrm>
            <a:off x="3386254" y="1534571"/>
            <a:ext cx="2286000" cy="515430"/>
          </a:xfrm>
          <a:prstGeom prst="rect">
            <a:avLst/>
          </a:prstGeom>
          <a:solidFill>
            <a:srgbClr val="FFC9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t>Neutrality</a:t>
            </a:r>
          </a:p>
        </p:txBody>
      </p:sp>
      <p:sp>
        <p:nvSpPr>
          <p:cNvPr id="7" name="Content Placeholder 6">
            <a:extLst>
              <a:ext uri="{FF2B5EF4-FFF2-40B4-BE49-F238E27FC236}">
                <a16:creationId xmlns:a16="http://schemas.microsoft.com/office/drawing/2014/main" id="{119F07EA-79EC-5882-E27A-11F22B9254EF}"/>
              </a:ext>
            </a:extLst>
          </p:cNvPr>
          <p:cNvSpPr txBox="1">
            <a:spLocks/>
          </p:cNvSpPr>
          <p:nvPr/>
        </p:nvSpPr>
        <p:spPr>
          <a:xfrm>
            <a:off x="3386254" y="2050001"/>
            <a:ext cx="2286000" cy="3992873"/>
          </a:xfrm>
          <a:prstGeom prst="rect">
            <a:avLst/>
          </a:prstGeom>
          <a:solidFill>
            <a:srgbClr val="FCECBC"/>
          </a:solidFill>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10000"/>
              </a:lnSpc>
            </a:pPr>
            <a:r>
              <a:rPr lang="en-US" sz="2900" dirty="0"/>
              <a:t>Taxes should neither encourage nor discourage personal or business decisions. The purpose of taxes is to raise needed revenue, not to favor or punish specific industries, activities, and products.</a:t>
            </a:r>
          </a:p>
          <a:p>
            <a:endParaRPr lang="en-US" sz="2400" dirty="0"/>
          </a:p>
        </p:txBody>
      </p:sp>
      <p:sp>
        <p:nvSpPr>
          <p:cNvPr id="8" name="Text Placeholder 8">
            <a:extLst>
              <a:ext uri="{FF2B5EF4-FFF2-40B4-BE49-F238E27FC236}">
                <a16:creationId xmlns:a16="http://schemas.microsoft.com/office/drawing/2014/main" id="{12AD0B36-C1FC-86DC-8329-5DB468BAB887}"/>
              </a:ext>
            </a:extLst>
          </p:cNvPr>
          <p:cNvSpPr txBox="1">
            <a:spLocks/>
          </p:cNvSpPr>
          <p:nvPr/>
        </p:nvSpPr>
        <p:spPr>
          <a:xfrm>
            <a:off x="6136888" y="1534571"/>
            <a:ext cx="2286000" cy="515430"/>
          </a:xfrm>
          <a:prstGeom prst="rect">
            <a:avLst/>
          </a:prstGeom>
          <a:solidFill>
            <a:srgbClr val="19376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solidFill>
                  <a:schemeClr val="bg1"/>
                </a:solidFill>
              </a:rPr>
              <a:t>Transparency</a:t>
            </a:r>
          </a:p>
        </p:txBody>
      </p:sp>
      <p:sp>
        <p:nvSpPr>
          <p:cNvPr id="9" name="Content Placeholder 6">
            <a:extLst>
              <a:ext uri="{FF2B5EF4-FFF2-40B4-BE49-F238E27FC236}">
                <a16:creationId xmlns:a16="http://schemas.microsoft.com/office/drawing/2014/main" id="{C4911738-5398-6E11-9DE3-84CC484D6F97}"/>
              </a:ext>
            </a:extLst>
          </p:cNvPr>
          <p:cNvSpPr txBox="1">
            <a:spLocks/>
          </p:cNvSpPr>
          <p:nvPr/>
        </p:nvSpPr>
        <p:spPr>
          <a:xfrm>
            <a:off x="6136888" y="2050001"/>
            <a:ext cx="2286000" cy="3992873"/>
          </a:xfrm>
          <a:prstGeom prst="rect">
            <a:avLst/>
          </a:prstGeom>
          <a:solidFill>
            <a:srgbClr val="CCD1DA"/>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0000"/>
              </a:lnSpc>
            </a:pPr>
            <a:r>
              <a:rPr lang="en-US" sz="2000" dirty="0"/>
              <a:t>Tax policies should clearly and plainly define what taxpayers must pay and when they must pay it. Hiding tax burdens in complex structures should be avoided.</a:t>
            </a:r>
          </a:p>
        </p:txBody>
      </p:sp>
      <p:sp>
        <p:nvSpPr>
          <p:cNvPr id="10" name="Text Placeholder 8">
            <a:extLst>
              <a:ext uri="{FF2B5EF4-FFF2-40B4-BE49-F238E27FC236}">
                <a16:creationId xmlns:a16="http://schemas.microsoft.com/office/drawing/2014/main" id="{4C1AA5F8-6576-2E02-1D49-132FE01E1089}"/>
              </a:ext>
            </a:extLst>
          </p:cNvPr>
          <p:cNvSpPr txBox="1">
            <a:spLocks/>
          </p:cNvSpPr>
          <p:nvPr/>
        </p:nvSpPr>
        <p:spPr>
          <a:xfrm>
            <a:off x="8887522" y="1534571"/>
            <a:ext cx="2286000" cy="515430"/>
          </a:xfrm>
          <a:prstGeom prst="rect">
            <a:avLst/>
          </a:prstGeom>
          <a:solidFill>
            <a:srgbClr val="CD9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t>Stability</a:t>
            </a:r>
          </a:p>
        </p:txBody>
      </p:sp>
      <p:sp>
        <p:nvSpPr>
          <p:cNvPr id="11" name="Content Placeholder 6">
            <a:extLst>
              <a:ext uri="{FF2B5EF4-FFF2-40B4-BE49-F238E27FC236}">
                <a16:creationId xmlns:a16="http://schemas.microsoft.com/office/drawing/2014/main" id="{4D752290-441B-D146-8997-52E341D35BE4}"/>
              </a:ext>
            </a:extLst>
          </p:cNvPr>
          <p:cNvSpPr txBox="1">
            <a:spLocks/>
          </p:cNvSpPr>
          <p:nvPr/>
        </p:nvSpPr>
        <p:spPr>
          <a:xfrm>
            <a:off x="8887522" y="2050001"/>
            <a:ext cx="2286000" cy="3992873"/>
          </a:xfrm>
          <a:prstGeom prst="rect">
            <a:avLst/>
          </a:prstGeom>
          <a:solidFill>
            <a:srgbClr val="EFE1BB"/>
          </a:solidFill>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0000"/>
              </a:lnSpc>
            </a:pPr>
            <a:r>
              <a:rPr lang="en-US" sz="3200" dirty="0"/>
              <a:t>Taxpayers deserve consistency and predictability in the tax code. Governments should avoid enacting temporary tax laws, including tax holidays, amnesties, and retroactive changes, and strive to establish stable revenue sources.</a:t>
            </a:r>
          </a:p>
          <a:p>
            <a:endParaRPr lang="en-US" sz="2400" dirty="0"/>
          </a:p>
        </p:txBody>
      </p:sp>
    </p:spTree>
    <p:extLst>
      <p:ext uri="{BB962C8B-B14F-4D97-AF65-F5344CB8AC3E}">
        <p14:creationId xmlns:p14="http://schemas.microsoft.com/office/powerpoint/2010/main" val="131317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5A1B610A-9494-C657-B985-C49F769B1ADE}"/>
              </a:ext>
            </a:extLst>
          </p:cNvPr>
          <p:cNvSpPr txBox="1">
            <a:spLocks/>
          </p:cNvSpPr>
          <p:nvPr/>
        </p:nvSpPr>
        <p:spPr>
          <a:xfrm>
            <a:off x="613317" y="1026550"/>
            <a:ext cx="3802567" cy="823912"/>
          </a:xfrm>
          <a:prstGeom prst="rect">
            <a:avLst/>
          </a:prstGeom>
          <a:solidFill>
            <a:srgbClr val="255387"/>
          </a:solidFill>
        </p:spPr>
        <p:txBody>
          <a:bodyPr vert="horz" lIns="91440" tIns="45720" rIns="91440" bIns="45720" rtlCol="0">
            <a:normAutofit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Sources of Personal Income</a:t>
            </a:r>
          </a:p>
        </p:txBody>
      </p:sp>
      <p:sp>
        <p:nvSpPr>
          <p:cNvPr id="12" name="Content Placeholder 6">
            <a:extLst>
              <a:ext uri="{FF2B5EF4-FFF2-40B4-BE49-F238E27FC236}">
                <a16:creationId xmlns:a16="http://schemas.microsoft.com/office/drawing/2014/main" id="{6C6AC46A-B43B-E0F6-5E32-9E91ADFDF94B}"/>
              </a:ext>
            </a:extLst>
          </p:cNvPr>
          <p:cNvSpPr txBox="1">
            <a:spLocks/>
          </p:cNvSpPr>
          <p:nvPr/>
        </p:nvSpPr>
        <p:spPr>
          <a:xfrm>
            <a:off x="613317" y="1850462"/>
            <a:ext cx="3802567" cy="4188564"/>
          </a:xfrm>
          <a:prstGeom prst="rect">
            <a:avLst/>
          </a:prstGeom>
          <a:solidFill>
            <a:srgbClr val="C4CFDD"/>
          </a:solidFill>
        </p:spPr>
        <p:txBody>
          <a:bodyPr vert="horz" lIns="91440" tIns="45720" rIns="91440" bIns="45720" rtlCol="0">
            <a:normAutofit/>
          </a:bodyPr>
          <a:lstStyle>
            <a:defPPr>
              <a:defRPr lang="en-US"/>
            </a:defPPr>
            <a:lvl1pPr lvl="0" indent="0" algn="ctr">
              <a:lnSpc>
                <a:spcPct val="9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dirty="0"/>
              <a:t>Employee wages and salaries make up the bulk of taxable income for Americans.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Investment and business income becomes more prominent as incomes rise.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Retirement income from pensions, private retirement savings and Social Security is another important income source.</a:t>
            </a:r>
          </a:p>
          <a:p>
            <a:endParaRPr lang="en-US" dirty="0"/>
          </a:p>
        </p:txBody>
      </p:sp>
      <p:pic>
        <p:nvPicPr>
          <p:cNvPr id="2" name="Picture 1">
            <a:extLst>
              <a:ext uri="{FF2B5EF4-FFF2-40B4-BE49-F238E27FC236}">
                <a16:creationId xmlns:a16="http://schemas.microsoft.com/office/drawing/2014/main" id="{29E06296-26F2-0D9F-60BF-CC0A85048E88}"/>
              </a:ext>
            </a:extLst>
          </p:cNvPr>
          <p:cNvPicPr>
            <a:picLocks noChangeAspect="1"/>
          </p:cNvPicPr>
          <p:nvPr/>
        </p:nvPicPr>
        <p:blipFill>
          <a:blip r:embed="rId3"/>
          <a:stretch>
            <a:fillRect/>
          </a:stretch>
        </p:blipFill>
        <p:spPr>
          <a:xfrm>
            <a:off x="4853247" y="966927"/>
            <a:ext cx="7000011" cy="4924145"/>
          </a:xfrm>
          <a:prstGeom prst="rect">
            <a:avLst/>
          </a:prstGeom>
        </p:spPr>
      </p:pic>
    </p:spTree>
    <p:extLst>
      <p:ext uri="{BB962C8B-B14F-4D97-AF65-F5344CB8AC3E}">
        <p14:creationId xmlns:p14="http://schemas.microsoft.com/office/powerpoint/2010/main" val="82907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2DF50A5-80F7-4D5E-3C5E-D19DCAFEAA37}"/>
              </a:ext>
            </a:extLst>
          </p:cNvPr>
          <p:cNvSpPr txBox="1">
            <a:spLocks/>
          </p:cNvSpPr>
          <p:nvPr/>
        </p:nvSpPr>
        <p:spPr>
          <a:xfrm>
            <a:off x="367990" y="861158"/>
            <a:ext cx="3802567" cy="823912"/>
          </a:xfrm>
          <a:prstGeom prst="rect">
            <a:avLst/>
          </a:prstGeom>
          <a:solidFill>
            <a:srgbClr val="FFC9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tx1"/>
                </a:solidFill>
              </a:rPr>
              <a:t>Individual Income Taxes, Step-by-Step</a:t>
            </a:r>
            <a:endParaRPr lang="en-US" dirty="0">
              <a:solidFill>
                <a:schemeClr val="tx1"/>
              </a:solidFill>
            </a:endParaRPr>
          </a:p>
        </p:txBody>
      </p:sp>
      <p:sp>
        <p:nvSpPr>
          <p:cNvPr id="10" name="Content Placeholder 6">
            <a:extLst>
              <a:ext uri="{FF2B5EF4-FFF2-40B4-BE49-F238E27FC236}">
                <a16:creationId xmlns:a16="http://schemas.microsoft.com/office/drawing/2014/main" id="{4766FF89-EC89-AD10-8AF3-D9CA25F8339D}"/>
              </a:ext>
            </a:extLst>
          </p:cNvPr>
          <p:cNvSpPr txBox="1">
            <a:spLocks/>
          </p:cNvSpPr>
          <p:nvPr/>
        </p:nvSpPr>
        <p:spPr>
          <a:xfrm>
            <a:off x="367990" y="1685069"/>
            <a:ext cx="3802567" cy="4462053"/>
          </a:xfrm>
          <a:prstGeom prst="rect">
            <a:avLst/>
          </a:prstGeom>
          <a:solidFill>
            <a:srgbClr val="FCECBC"/>
          </a:solidFill>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a:t>Taxpayers must determine their adjusted gross income (AGI) </a:t>
            </a:r>
          </a:p>
          <a:p>
            <a:pPr marL="342900" indent="-342900">
              <a:buFont typeface="Arial" panose="020B0604020202020204" pitchFamily="34" charset="0"/>
              <a:buChar char="•"/>
            </a:pPr>
            <a:r>
              <a:rPr lang="en-US" sz="2400"/>
              <a:t>Choice of standard deduction and itemizing deductions to arrive at taxable income </a:t>
            </a:r>
          </a:p>
          <a:p>
            <a:pPr marL="342900" indent="-342900">
              <a:buFont typeface="Arial" panose="020B0604020202020204" pitchFamily="34" charset="0"/>
              <a:buChar char="•"/>
            </a:pPr>
            <a:r>
              <a:rPr lang="en-US" sz="2400"/>
              <a:t>Tax Rate x Tax Base = Tax Liability</a:t>
            </a:r>
          </a:p>
          <a:p>
            <a:pPr marL="342900" indent="-342900">
              <a:buFont typeface="Arial" panose="020B0604020202020204" pitchFamily="34" charset="0"/>
              <a:buChar char="•"/>
            </a:pPr>
            <a:r>
              <a:rPr lang="en-US" sz="2400"/>
              <a:t>Tax credits can offset liability</a:t>
            </a:r>
          </a:p>
          <a:p>
            <a:pPr marL="800100" lvl="1" indent="-342900">
              <a:buFont typeface="Arial" panose="020B0604020202020204" pitchFamily="34" charset="0"/>
              <a:buChar char="•"/>
            </a:pPr>
            <a:r>
              <a:rPr lang="en-US" sz="2000"/>
              <a:t>Child Tax Credit</a:t>
            </a:r>
          </a:p>
          <a:p>
            <a:pPr marL="800100" lvl="1" indent="-342900">
              <a:buFont typeface="Arial" panose="020B0604020202020204" pitchFamily="34" charset="0"/>
              <a:buChar char="•"/>
            </a:pPr>
            <a:r>
              <a:rPr lang="en-US" sz="2000"/>
              <a:t>Earned Income Tax Credit</a:t>
            </a:r>
          </a:p>
          <a:p>
            <a:pPr marL="800100" lvl="1" indent="-342900">
              <a:buFont typeface="Arial" panose="020B0604020202020204" pitchFamily="34" charset="0"/>
              <a:buChar char="•"/>
            </a:pPr>
            <a:r>
              <a:rPr lang="en-US" sz="2000"/>
              <a:t>Child and Dependent Care Tax Credit </a:t>
            </a:r>
            <a:endParaRPr lang="en-US" sz="2400" dirty="0"/>
          </a:p>
        </p:txBody>
      </p:sp>
      <p:pic>
        <p:nvPicPr>
          <p:cNvPr id="3" name="Picture 2">
            <a:extLst>
              <a:ext uri="{FF2B5EF4-FFF2-40B4-BE49-F238E27FC236}">
                <a16:creationId xmlns:a16="http://schemas.microsoft.com/office/drawing/2014/main" id="{40AC3E52-7D04-E304-0E3C-A22E2DD95F12}"/>
              </a:ext>
            </a:extLst>
          </p:cNvPr>
          <p:cNvPicPr>
            <a:picLocks noChangeAspect="1"/>
          </p:cNvPicPr>
          <p:nvPr/>
        </p:nvPicPr>
        <p:blipFill>
          <a:blip r:embed="rId3"/>
          <a:stretch>
            <a:fillRect/>
          </a:stretch>
        </p:blipFill>
        <p:spPr>
          <a:xfrm>
            <a:off x="4314328" y="874984"/>
            <a:ext cx="7652431" cy="5272138"/>
          </a:xfrm>
          <a:prstGeom prst="rect">
            <a:avLst/>
          </a:prstGeom>
        </p:spPr>
      </p:pic>
    </p:spTree>
    <p:extLst>
      <p:ext uri="{BB962C8B-B14F-4D97-AF65-F5344CB8AC3E}">
        <p14:creationId xmlns:p14="http://schemas.microsoft.com/office/powerpoint/2010/main" val="65130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1F87C0F4-B7FB-BDEE-A99F-22DD1A1EDEA6}"/>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fontScale="92500" lnSpcReduction="10000"/>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Individual Income Tax Schedule</a:t>
            </a:r>
          </a:p>
        </p:txBody>
      </p:sp>
      <p:sp>
        <p:nvSpPr>
          <p:cNvPr id="9" name="Content Placeholder 6">
            <a:extLst>
              <a:ext uri="{FF2B5EF4-FFF2-40B4-BE49-F238E27FC236}">
                <a16:creationId xmlns:a16="http://schemas.microsoft.com/office/drawing/2014/main" id="{4169F937-D993-F1F7-90C1-B9678413ACDB}"/>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Individual income taxes are progressive and levied on the margin</a:t>
            </a:r>
          </a:p>
          <a:p>
            <a:pPr marL="342900" indent="-342900" algn="l">
              <a:buFont typeface="Arial" panose="020B0604020202020204" pitchFamily="34" charset="0"/>
              <a:buChar char="•"/>
            </a:pPr>
            <a:r>
              <a:rPr lang="en-US" sz="2200" dirty="0"/>
              <a:t>Rising marginal tax rates apply to taxable income above incremental income amounts.</a:t>
            </a:r>
          </a:p>
          <a:p>
            <a:pPr marL="342900" indent="-342900" algn="l">
              <a:buFont typeface="Arial" panose="020B0604020202020204" pitchFamily="34" charset="0"/>
              <a:buChar char="•"/>
            </a:pPr>
            <a:r>
              <a:rPr lang="en-US" sz="2200" dirty="0"/>
              <a:t>Tax brackets are adjusted for joint filers but not fully compared to single filers.</a:t>
            </a:r>
          </a:p>
        </p:txBody>
      </p:sp>
      <p:pic>
        <p:nvPicPr>
          <p:cNvPr id="2" name="Picture 1">
            <a:extLst>
              <a:ext uri="{FF2B5EF4-FFF2-40B4-BE49-F238E27FC236}">
                <a16:creationId xmlns:a16="http://schemas.microsoft.com/office/drawing/2014/main" id="{1CB7C4E8-2BE6-A06F-79E5-5060B1B82D8C}"/>
              </a:ext>
            </a:extLst>
          </p:cNvPr>
          <p:cNvPicPr>
            <a:picLocks noChangeAspect="1"/>
          </p:cNvPicPr>
          <p:nvPr/>
        </p:nvPicPr>
        <p:blipFill>
          <a:blip r:embed="rId3"/>
          <a:stretch>
            <a:fillRect/>
          </a:stretch>
        </p:blipFill>
        <p:spPr>
          <a:xfrm>
            <a:off x="4520908" y="793869"/>
            <a:ext cx="7252009" cy="4787087"/>
          </a:xfrm>
          <a:prstGeom prst="rect">
            <a:avLst/>
          </a:prstGeom>
        </p:spPr>
      </p:pic>
    </p:spTree>
    <p:extLst>
      <p:ext uri="{BB962C8B-B14F-4D97-AF65-F5344CB8AC3E}">
        <p14:creationId xmlns:p14="http://schemas.microsoft.com/office/powerpoint/2010/main" val="263539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AA99-F92F-5939-9654-9D1DD347A55D}"/>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71A655EC-D2E0-C84C-F897-F700DC285B07}"/>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fontScale="92500"/>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Capital Gains Income</a:t>
            </a:r>
          </a:p>
        </p:txBody>
      </p:sp>
      <p:sp>
        <p:nvSpPr>
          <p:cNvPr id="9" name="Content Placeholder 6">
            <a:extLst>
              <a:ext uri="{FF2B5EF4-FFF2-40B4-BE49-F238E27FC236}">
                <a16:creationId xmlns:a16="http://schemas.microsoft.com/office/drawing/2014/main" id="{1DC10BAD-949C-245E-1726-4933F3B841D0}"/>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lnSpcReduction="10000"/>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Short-term capital gains and dividends are taxed at ordinary income tax rates.</a:t>
            </a:r>
          </a:p>
          <a:p>
            <a:pPr marL="342900" indent="-342900" algn="l">
              <a:buFont typeface="Arial" panose="020B0604020202020204" pitchFamily="34" charset="0"/>
              <a:buChar char="•"/>
            </a:pPr>
            <a:r>
              <a:rPr lang="en-US" sz="2200" dirty="0"/>
              <a:t>Long-term capital gains (held for one year or longer) and qualified dividends are subject to a separate set of tax brackets.</a:t>
            </a:r>
          </a:p>
          <a:p>
            <a:pPr marL="342900" indent="-342900" algn="l">
              <a:buFont typeface="Arial" panose="020B0604020202020204" pitchFamily="34" charset="0"/>
              <a:buChar char="•"/>
            </a:pPr>
            <a:r>
              <a:rPr lang="en-US" sz="2200" dirty="0"/>
              <a:t>Capital gains are taxed when realized.</a:t>
            </a:r>
          </a:p>
        </p:txBody>
      </p:sp>
      <p:pic>
        <p:nvPicPr>
          <p:cNvPr id="3" name="Picture 2">
            <a:extLst>
              <a:ext uri="{FF2B5EF4-FFF2-40B4-BE49-F238E27FC236}">
                <a16:creationId xmlns:a16="http://schemas.microsoft.com/office/drawing/2014/main" id="{BBEDD777-BB59-4794-2086-B9D774D9363A}"/>
              </a:ext>
            </a:extLst>
          </p:cNvPr>
          <p:cNvPicPr>
            <a:picLocks noChangeAspect="1"/>
          </p:cNvPicPr>
          <p:nvPr/>
        </p:nvPicPr>
        <p:blipFill>
          <a:blip r:embed="rId3"/>
          <a:stretch>
            <a:fillRect/>
          </a:stretch>
        </p:blipFill>
        <p:spPr>
          <a:xfrm>
            <a:off x="4371279" y="1288734"/>
            <a:ext cx="7772400" cy="3454400"/>
          </a:xfrm>
          <a:prstGeom prst="rect">
            <a:avLst/>
          </a:prstGeom>
        </p:spPr>
      </p:pic>
    </p:spTree>
    <p:extLst>
      <p:ext uri="{BB962C8B-B14F-4D97-AF65-F5344CB8AC3E}">
        <p14:creationId xmlns:p14="http://schemas.microsoft.com/office/powerpoint/2010/main" val="165446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75CA-4CEC-ED1D-0F19-AF72E5236190}"/>
            </a:ext>
          </a:extLst>
        </p:cNvPr>
        <p:cNvGrpSpPr/>
        <p:nvPr/>
      </p:nvGrpSpPr>
      <p:grpSpPr>
        <a:xfrm>
          <a:off x="0" y="0"/>
          <a:ext cx="0" cy="0"/>
          <a:chOff x="0" y="0"/>
          <a:chExt cx="0" cy="0"/>
        </a:xfrm>
      </p:grpSpPr>
      <p:sp>
        <p:nvSpPr>
          <p:cNvPr id="8" name="Text Placeholder 8">
            <a:extLst>
              <a:ext uri="{FF2B5EF4-FFF2-40B4-BE49-F238E27FC236}">
                <a16:creationId xmlns:a16="http://schemas.microsoft.com/office/drawing/2014/main" id="{AC537080-A1DC-CED8-AEC4-EF285D644982}"/>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Tax Credits</a:t>
            </a:r>
          </a:p>
        </p:txBody>
      </p:sp>
      <p:sp>
        <p:nvSpPr>
          <p:cNvPr id="9" name="Content Placeholder 6">
            <a:extLst>
              <a:ext uri="{FF2B5EF4-FFF2-40B4-BE49-F238E27FC236}">
                <a16:creationId xmlns:a16="http://schemas.microsoft.com/office/drawing/2014/main" id="{2CD14E1C-97E7-A66C-B294-96FA02AD116C}"/>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fontScale="92500"/>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sz="2200" dirty="0"/>
              <a:t>Tax credit reduce a taxpayer’s final tax bill dollar-for-dollar.</a:t>
            </a:r>
          </a:p>
          <a:p>
            <a:pPr marL="342900" indent="-342900" algn="l">
              <a:buFont typeface="Arial" panose="020B0604020202020204" pitchFamily="34" charset="0"/>
              <a:buChar char="•"/>
            </a:pPr>
            <a:r>
              <a:rPr lang="en-US" sz="2200" dirty="0"/>
              <a:t>Credits like the child tax credit and earned income tax credit aim to encourage work and support families.</a:t>
            </a:r>
          </a:p>
          <a:p>
            <a:pPr marL="342900" indent="-342900" algn="l">
              <a:buFont typeface="Arial" panose="020B0604020202020204" pitchFamily="34" charset="0"/>
              <a:buChar char="•"/>
            </a:pPr>
            <a:r>
              <a:rPr lang="en-US" sz="2200" dirty="0"/>
              <a:t>Credits have become an increasing aspect of the tax code over the last 3 decades.</a:t>
            </a:r>
          </a:p>
        </p:txBody>
      </p:sp>
      <p:pic>
        <p:nvPicPr>
          <p:cNvPr id="2050" name="Picture 2" descr="growth of individual income tax credits trend irs form 1040">
            <a:extLst>
              <a:ext uri="{FF2B5EF4-FFF2-40B4-BE49-F238E27FC236}">
                <a16:creationId xmlns:a16="http://schemas.microsoft.com/office/drawing/2014/main" id="{FA74AD31-519F-EACE-934D-3986FC72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208" y="556657"/>
            <a:ext cx="6525491" cy="522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E6DF-49A5-DB33-3DED-9EC3DE5601EC}"/>
            </a:ext>
          </a:extLst>
        </p:cNvPr>
        <p:cNvGrpSpPr/>
        <p:nvPr/>
      </p:nvGrpSpPr>
      <p:grpSpPr>
        <a:xfrm>
          <a:off x="0" y="0"/>
          <a:ext cx="0" cy="0"/>
          <a:chOff x="0" y="0"/>
          <a:chExt cx="0" cy="0"/>
        </a:xfrm>
      </p:grpSpPr>
      <p:graphicFrame>
        <p:nvGraphicFramePr>
          <p:cNvPr id="4" name="Google Shape;183;p33">
            <a:extLst>
              <a:ext uri="{FF2B5EF4-FFF2-40B4-BE49-F238E27FC236}">
                <a16:creationId xmlns:a16="http://schemas.microsoft.com/office/drawing/2014/main" id="{CEA49303-20E3-6BAC-314D-89D7F0F94C01}"/>
              </a:ext>
            </a:extLst>
          </p:cNvPr>
          <p:cNvGraphicFramePr/>
          <p:nvPr/>
        </p:nvGraphicFramePr>
        <p:xfrm>
          <a:off x="528704" y="1641231"/>
          <a:ext cx="11119334" cy="4951080"/>
        </p:xfrm>
        <a:graphic>
          <a:graphicData uri="http://schemas.openxmlformats.org/drawingml/2006/table">
            <a:tbl>
              <a:tblPr firstRow="1" bandRow="1">
                <a:tableStyleId>{3B4B98B0-60AC-42C2-AFA5-B58CD77FA1E5}</a:tableStyleId>
              </a:tblPr>
              <a:tblGrid>
                <a:gridCol w="1784267">
                  <a:extLst>
                    <a:ext uri="{9D8B030D-6E8A-4147-A177-3AD203B41FA5}">
                      <a16:colId xmlns:a16="http://schemas.microsoft.com/office/drawing/2014/main" val="20000"/>
                    </a:ext>
                  </a:extLst>
                </a:gridCol>
                <a:gridCol w="2948467">
                  <a:extLst>
                    <a:ext uri="{9D8B030D-6E8A-4147-A177-3AD203B41FA5}">
                      <a16:colId xmlns:a16="http://schemas.microsoft.com/office/drawing/2014/main" val="20001"/>
                    </a:ext>
                  </a:extLst>
                </a:gridCol>
                <a:gridCol w="3182667">
                  <a:extLst>
                    <a:ext uri="{9D8B030D-6E8A-4147-A177-3AD203B41FA5}">
                      <a16:colId xmlns:a16="http://schemas.microsoft.com/office/drawing/2014/main" val="20002"/>
                    </a:ext>
                  </a:extLst>
                </a:gridCol>
                <a:gridCol w="3203933">
                  <a:extLst>
                    <a:ext uri="{9D8B030D-6E8A-4147-A177-3AD203B41FA5}">
                      <a16:colId xmlns:a16="http://schemas.microsoft.com/office/drawing/2014/main" val="20003"/>
                    </a:ext>
                  </a:extLst>
                </a:gridCol>
              </a:tblGrid>
              <a:tr h="487640">
                <a:tc>
                  <a:txBody>
                    <a:bodyPr/>
                    <a:lstStyle/>
                    <a:p>
                      <a:pPr marL="0" marR="0" lvl="0" indent="0" algn="l" rtl="0">
                        <a:lnSpc>
                          <a:spcPct val="100000"/>
                        </a:lnSpc>
                        <a:spcBef>
                          <a:spcPts val="0"/>
                        </a:spcBef>
                        <a:spcAft>
                          <a:spcPts val="0"/>
                        </a:spcAft>
                        <a:buClr>
                          <a:srgbClr val="000000"/>
                        </a:buClr>
                        <a:buSzPts val="1200"/>
                        <a:buFont typeface="Arial"/>
                        <a:buNone/>
                      </a:pPr>
                      <a:endParaRPr sz="1600" u="none" strike="noStrike" cap="none" dirty="0">
                        <a:latin typeface="Lato" panose="020F0502020204030203" pitchFamily="34" charset="0"/>
                        <a:ea typeface="Lato" panose="020F0502020204030203" pitchFamily="34" charset="0"/>
                        <a:cs typeface="Lato" panose="020F0502020204030203" pitchFamily="34"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ARPA Policy, 2021</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rPr>
                        <a:t>TCJA Policy, 2022–2025</a:t>
                      </a:r>
                      <a:endParaRPr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Post-TCJA Policy, after 2025</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extLst>
                  <a:ext uri="{0D108BD9-81ED-4DB2-BD59-A6C34878D82A}">
                    <a16:rowId xmlns:a16="http://schemas.microsoft.com/office/drawing/2014/main" val="10000"/>
                  </a:ext>
                </a:extLst>
              </a:tr>
              <a:tr h="975320">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Maximum Credit</a:t>
                      </a:r>
                      <a:endParaRPr sz="1600" b="1"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$3,600 for children under age 6; $3,000 for children age 6 to 17</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$2,000 for children under age 17</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rPr>
                        <a:t>$1,000 for children under age 17</a:t>
                      </a:r>
                      <a:endParaRPr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extLst>
                  <a:ext uri="{0D108BD9-81ED-4DB2-BD59-A6C34878D82A}">
                    <a16:rowId xmlns:a16="http://schemas.microsoft.com/office/drawing/2014/main" val="10001"/>
                  </a:ext>
                </a:extLst>
              </a:tr>
              <a:tr h="975320">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rPr>
                        <a:t>Amount Refundable</a:t>
                      </a:r>
                      <a:endParaRPr sz="1600" b="1"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Fully refundable regardless of income</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Partially refundable up to $1,</a:t>
                      </a:r>
                      <a:r>
                        <a:rPr lang="en" sz="1600" dirty="0">
                          <a:solidFill>
                            <a:srgbClr val="555555"/>
                          </a:solidFill>
                          <a:latin typeface="Lato" panose="020F0502020204030203" pitchFamily="34" charset="0"/>
                          <a:ea typeface="Lato" panose="020F0502020204030203" pitchFamily="34" charset="0"/>
                          <a:cs typeface="Lato" panose="020F0502020204030203" pitchFamily="34" charset="0"/>
                          <a:sym typeface="Lato"/>
                        </a:rPr>
                        <a:t>6</a:t>
                      </a: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00, indexed to inflation until it reaches $2,000</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rPr>
                        <a:t>Full amount refundable depending on earned income</a:t>
                      </a:r>
                      <a:endParaRPr sz="1600"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extLst>
                  <a:ext uri="{0D108BD9-81ED-4DB2-BD59-A6C34878D82A}">
                    <a16:rowId xmlns:a16="http://schemas.microsoft.com/office/drawing/2014/main" val="10002"/>
                  </a:ext>
                </a:extLst>
              </a:tr>
              <a:tr h="2512800">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rPr>
                        <a:t>Phase-in and phase-out</a:t>
                      </a:r>
                      <a:endParaRPr sz="1600" b="1" u="none" strike="noStrike" cap="none">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No phase-in</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Expanded $1,600 or $1,000 phases out by $50 for each $1,000 of income above $112,500 for head of household filers and $150,000 for joint filers, then follows TCJA</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Refundable amount calculated by multiplying earned income above $2,500 by 15%</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Phases out by $50 for each $1,000 of AGI above $200,000 for single filers and $400,000 for married filing jointly</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Refundable amount calculated by multiplying earned income above $3,000 by 15%</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100"/>
                        <a:buFont typeface="Arial"/>
                        <a:buNone/>
                      </a:pPr>
                      <a:r>
                        <a:rPr lang="en"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rPr>
                        <a:t>Phases out by $50 for each $1,000 of AGI above $75,000 for single filers and $110,000 for joint filers</a:t>
                      </a:r>
                      <a:endParaRPr sz="1600" u="none" strike="noStrike" cap="none" dirty="0">
                        <a:solidFill>
                          <a:srgbClr val="555555"/>
                        </a:solidFill>
                        <a:latin typeface="Lato" panose="020F0502020204030203" pitchFamily="34" charset="0"/>
                        <a:ea typeface="Lato" panose="020F0502020204030203" pitchFamily="34" charset="0"/>
                        <a:cs typeface="Lato" panose="020F0502020204030203" pitchFamily="34" charset="0"/>
                        <a:sym typeface="Lato"/>
                      </a:endParaRPr>
                    </a:p>
                  </a:txBody>
                  <a:tcPr marL="121900" marR="121900" marT="121900" marB="121900"/>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324DF07F-E788-D06F-3C1B-1285EDD23EEF}"/>
              </a:ext>
            </a:extLst>
          </p:cNvPr>
          <p:cNvSpPr>
            <a:spLocks noGrp="1"/>
          </p:cNvSpPr>
          <p:nvPr>
            <p:ph type="title"/>
          </p:nvPr>
        </p:nvSpPr>
        <p:spPr>
          <a:xfrm>
            <a:off x="528704" y="0"/>
            <a:ext cx="10515600" cy="1325563"/>
          </a:xfrm>
        </p:spPr>
        <p:txBody>
          <a:bodyPr/>
          <a:lstStyle/>
          <a:p>
            <a:r>
              <a:rPr lang="en-US" dirty="0"/>
              <a:t>Worker and Family Tax Credits</a:t>
            </a:r>
          </a:p>
        </p:txBody>
      </p:sp>
    </p:spTree>
    <p:extLst>
      <p:ext uri="{BB962C8B-B14F-4D97-AF65-F5344CB8AC3E}">
        <p14:creationId xmlns:p14="http://schemas.microsoft.com/office/powerpoint/2010/main" val="87860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18095</TotalTime>
  <Words>3531</Words>
  <Application>Microsoft Macintosh PowerPoint</Application>
  <PresentationFormat>Widescreen</PresentationFormat>
  <Paragraphs>237</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Lato</vt:lpstr>
      <vt:lpstr>Newsreader ExtraBold</vt:lpstr>
      <vt:lpstr>Newsreader SemiBold</vt:lpstr>
      <vt:lpstr>Roboto</vt:lpstr>
      <vt:lpstr>Roboto Flex</vt:lpstr>
      <vt:lpstr>Symbol</vt:lpstr>
      <vt:lpstr>Office Theme</vt:lpstr>
      <vt:lpstr>Tax Foundation University</vt:lpstr>
      <vt:lpstr>Areas of Focus</vt:lpstr>
      <vt:lpstr>Principles of Sound Tax Policy</vt:lpstr>
      <vt:lpstr>PowerPoint Presentation</vt:lpstr>
      <vt:lpstr>PowerPoint Presentation</vt:lpstr>
      <vt:lpstr>PowerPoint Presentation</vt:lpstr>
      <vt:lpstr>PowerPoint Presentation</vt:lpstr>
      <vt:lpstr>PowerPoint Presentation</vt:lpstr>
      <vt:lpstr>Worker and Family Tax Credits</vt:lpstr>
      <vt:lpstr>Earned Income Tax Credit (2025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TCJA Expirations and Options for Reform</vt:lpstr>
      <vt:lpstr>Wrapping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Carvajal</dc:creator>
  <cp:lastModifiedBy>Garrett Watson</cp:lastModifiedBy>
  <cp:revision>21</cp:revision>
  <cp:lastPrinted>2024-02-27T18:04:36Z</cp:lastPrinted>
  <dcterms:created xsi:type="dcterms:W3CDTF">2020-03-27T16:09:40Z</dcterms:created>
  <dcterms:modified xsi:type="dcterms:W3CDTF">2025-03-13T18:01:22Z</dcterms:modified>
</cp:coreProperties>
</file>