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omments/modernComment_117_6C932D6F.xml" ContentType="application/vnd.ms-powerpoint.comments+xml"/>
  <Override PartName="/ppt/notesSlides/notesSlide1.xml" ContentType="application/vnd.openxmlformats-officedocument.presentationml.notesSlide+xml"/>
  <Override PartName="/ppt/comments/modernComment_110_67A892CE.xml" ContentType="application/vnd.ms-powerpoint.comments+xml"/>
  <Override PartName="/ppt/notesSlides/notesSlide2.xml" ContentType="application/vnd.openxmlformats-officedocument.presentationml.notesSlide+xml"/>
  <Override PartName="/ppt/comments/modernComment_113_D71564E8.xml" ContentType="application/vnd.ms-powerpoint.comments+xml"/>
  <Override PartName="/ppt/notesSlides/notesSlide3.xml" ContentType="application/vnd.openxmlformats-officedocument.presentationml.notesSlide+xml"/>
  <Override PartName="/ppt/comments/modernComment_115_D5D5295C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5" r:id="rId2"/>
    <p:sldId id="278" r:id="rId3"/>
    <p:sldId id="266" r:id="rId4"/>
    <p:sldId id="279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59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7747DD-650A-6A23-B8A8-8E053AEB73E1}" name="Tyler Parks" initials="TP" userId="S::tparks@taxfoundation.org::d3ea2431-a677-4567-85f1-79c94968d4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3D"/>
    <a:srgbClr val="163860"/>
    <a:srgbClr val="0094FF"/>
    <a:srgbClr val="017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3DA59C-0C31-4D80-98F3-0DC418BC2BF7}" v="1" dt="2025-03-05T18:52:45.7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7"/>
    <p:restoredTop sz="94719"/>
  </p:normalViewPr>
  <p:slideViewPr>
    <p:cSldViewPr snapToGrid="0" snapToObjects="1">
      <p:cViewPr varScale="1">
        <p:scale>
          <a:sx n="142" d="100"/>
          <a:sy n="142" d="100"/>
        </p:scale>
        <p:origin x="33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modernComment_110_67A892C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A9463E2-0F09-4A18-8FC1-B0E597533BE2}" authorId="{417747DD-650A-6A23-B8A8-8E053AEB73E1}" created="2025-03-05T20:05:01.61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39100878" sldId="272"/>
      <ac:spMk id="3" creationId="{A8A2A3C3-F09F-4F49-9617-09327FF5A541}"/>
    </ac:deMkLst>
    <p188:txBody>
      <a:bodyPr/>
      <a:lstStyle/>
      <a:p>
        <a:r>
          <a:rPr lang="en-US"/>
          <a:t>Important here not to get them bogged down in the details of the policy. GILTI is the stick, FDII is the carrot. BEAT is this strange third stick.</a:t>
        </a:r>
      </a:p>
    </p188:txBody>
  </p188:cm>
</p188:cmLst>
</file>

<file path=ppt/comments/modernComment_113_D71564E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66AB3A7-B95C-4D2A-91BA-F4583DB10E2F}" authorId="{417747DD-650A-6A23-B8A8-8E053AEB73E1}" created="2025-03-05T20:14:14.53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08503528" sldId="275"/>
      <ac:spMk id="3" creationId="{A8A2A3C3-F09F-4F49-9617-09327FF5A541}"/>
    </ac:deMkLst>
    <p188:txBody>
      <a:bodyPr/>
      <a:lstStyle/>
      <a:p>
        <a:r>
          <a:rPr lang="en-US"/>
          <a:t>Again, keep it high level here. OECD is mucking up the tax code and companies will spend money to avoid/comply with these rules. Is the tradeoff of investment worth the benefits?</a:t>
        </a:r>
      </a:p>
    </p188:txBody>
  </p188:cm>
</p188:cmLst>
</file>

<file path=ppt/comments/modernComment_115_D5D5295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C161533-A0B2-4311-8E4B-725A8B336BA3}" authorId="{417747DD-650A-6A23-B8A8-8E053AEB73E1}" created="2025-03-05T20:01:31.40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87516764" sldId="277"/>
      <ac:spMk id="3" creationId="{A8A2A3C3-F09F-4F49-9617-09327FF5A541}"/>
    </ac:deMkLst>
    <p188:txBody>
      <a:bodyPr/>
      <a:lstStyle/>
      <a:p>
        <a:r>
          <a:rPr lang="en-US"/>
          <a:t>Honestly, this stuff is going to be over their heads no matter what we do. Best to spend only a little time, encourage them to reach out.</a:t>
        </a:r>
      </a:p>
    </p188:txBody>
  </p188:cm>
</p188:cmLst>
</file>

<file path=ppt/comments/modernComment_117_6C932D6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559AE3E-971B-419E-8AF7-0D950C1E60F1}" authorId="{417747DD-650A-6A23-B8A8-8E053AEB73E1}" created="2025-03-05T19:27:08.99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21584751" sldId="279"/>
      <ac:spMk id="5" creationId="{ABD7E9A8-2717-EAAB-D9DA-E280B79649E7}"/>
      <ac:txMk cp="167" len="10">
        <ac:context len="574" hash="421203838"/>
      </ac:txMk>
    </ac:txMkLst>
    <p188:pos x="2209800" y="261793"/>
    <p188:txBody>
      <a:bodyPr/>
      <a:lstStyle/>
      <a:p>
        <a:r>
          <a:rPr lang="en-US"/>
          <a:t>Pick either profits, net income, business income, taxable income during the presentation to keep things simple.</a:t>
        </a:r>
      </a:p>
    </p188:txBody>
  </p188:cm>
  <p188:cm id="{9FB6CB4A-CAEA-4184-962A-997D16C06EE3}" authorId="{417747DD-650A-6A23-B8A8-8E053AEB73E1}" created="2025-03-05T19:44:46.982">
    <pc:sldMkLst xmlns:pc="http://schemas.microsoft.com/office/powerpoint/2013/main/command">
      <pc:docMk/>
      <pc:sldMk cId="1821584751" sldId="279"/>
    </pc:sldMkLst>
    <p188:txBody>
      <a:bodyPr/>
      <a:lstStyle/>
      <a:p>
        <a:r>
          <a:rPr lang="en-US"/>
          <a:t>Feel free to add any concepts.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0D29A-DA4A-4445-B1C0-C8AFC60FEE1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300C0-134E-478A-A91C-0633FAC5B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5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300C0-134E-478A-A91C-0633FAC5BB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2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300C0-134E-478A-A91C-0633FAC5BB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7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300C0-134E-478A-A91C-0633FAC5BB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4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6E95-3BEB-044D-BF85-E6910E154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7693"/>
            <a:ext cx="9144000" cy="1973223"/>
          </a:xfrm>
          <a:ln>
            <a:noFill/>
          </a:ln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Newsreader ExtraBold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64932-9E28-AF4B-A425-848F56C67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3236"/>
            <a:ext cx="9144000" cy="136839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2DE438-4CEF-894C-A884-2A2193F0A5B4}"/>
              </a:ext>
            </a:extLst>
          </p:cNvPr>
          <p:cNvCxnSpPr/>
          <p:nvPr userDrawn="1"/>
        </p:nvCxnSpPr>
        <p:spPr>
          <a:xfrm>
            <a:off x="1524000" y="3892705"/>
            <a:ext cx="9144000" cy="0"/>
          </a:xfrm>
          <a:prstGeom prst="line">
            <a:avLst/>
          </a:prstGeom>
          <a:ln w="38100">
            <a:solidFill>
              <a:srgbClr val="FFD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3CE6AED-9EB3-0F30-789E-93916819E9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4867" y="260110"/>
            <a:ext cx="3435789" cy="50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7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AF9F5-2F4C-CB43-8B6A-42EED322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u="none">
                <a:solidFill>
                  <a:srgbClr val="163860"/>
                </a:solidFill>
                <a:latin typeface="Newsreader SemiBold" panose="02000000000000000000" pitchFamily="2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48508-1904-BC4B-987E-9A018C6E5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57A9C0-C334-58DF-21FE-C1C5F866B504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349948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20EEB-C65D-E641-A07B-EED286E8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638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13BCE-89AD-B04A-B5CB-578B993A9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FB2846-2DDB-C021-5A34-5E5685FD8D1B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24453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8BDE-07ED-824C-885A-958D5D28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638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2B661-1416-FD4B-81E6-01B7FA87A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7A132-7A29-BA43-A39E-093E390BA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91910-9418-B6FC-F342-95423E15BE2E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395835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47146-73E2-D84A-A412-DCACED73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1638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EBEE7-AF8D-A84C-BED3-507278328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EFCD6-D909-CB41-9A44-ACE93801C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F87D0-77F6-3742-9BF2-B42DA65D7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520680-283B-4847-A386-720943533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DCD6EE-AC94-CF26-337A-F5F16D66593B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70718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326A-E63E-004D-91F0-EB6D5037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638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C2393706-CFB9-9340-9E18-2543963AFE1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231900" y="1954213"/>
            <a:ext cx="9269413" cy="33004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FC9AE-1E89-1A07-7D5A-82DFDC7F7542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223887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A43C-2755-AE49-8480-338B84C47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638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0D6B8-6C55-534D-B1FC-F1F3396B1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0B8E4-9437-AB48-9216-CF89E6151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02266-44EF-E6D9-4C8F-2288B496002A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88558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AF64-6BAC-0748-AFCD-3963128CD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638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3D06D-5E40-2E47-BA60-B2F9401403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68CA2-7429-5A4D-9362-51A2CBA07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E1CAAC-6931-0992-386C-5C8398E05783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261185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06184-739C-CE47-97A5-205BF0F1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638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CE020-A2CB-3AF3-71C6-CFB093C4E237}"/>
              </a:ext>
            </a:extLst>
          </p:cNvPr>
          <p:cNvSpPr txBox="1"/>
          <p:nvPr userDrawn="1"/>
        </p:nvSpPr>
        <p:spPr>
          <a:xfrm>
            <a:off x="8751683" y="6179463"/>
            <a:ext cx="26021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TAX FOUNDATION</a:t>
            </a:r>
          </a:p>
        </p:txBody>
      </p:sp>
    </p:spTree>
    <p:extLst>
      <p:ext uri="{BB962C8B-B14F-4D97-AF65-F5344CB8AC3E}">
        <p14:creationId xmlns:p14="http://schemas.microsoft.com/office/powerpoint/2010/main" val="119660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D745EB-55C9-DE4A-9784-29B879DEA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0196A-31C8-3345-951D-613AA253E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9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63860"/>
          </a:solidFill>
          <a:latin typeface="Newsreader SemiBold" panose="02000000000000000000" pitchFamily="2" charset="77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3_D71564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5_D5D5295C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7_6C932D6F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0_67A892CE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51BA-528C-0640-81FA-016FD2552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250" y="1601235"/>
            <a:ext cx="11239500" cy="1973223"/>
          </a:xfrm>
        </p:spPr>
        <p:txBody>
          <a:bodyPr>
            <a:normAutofit/>
          </a:bodyPr>
          <a:lstStyle/>
          <a:p>
            <a:r>
              <a:rPr lang="en-US" dirty="0">
                <a:latin typeface="Newsreader SemiBold" panose="02000000000000000000" pitchFamily="2" charset="77"/>
              </a:rPr>
              <a:t>Tax Foundation University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B51F5-499C-9B4F-BE14-52C288057B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Course 3: March 19, 2025</a:t>
            </a:r>
          </a:p>
        </p:txBody>
      </p:sp>
    </p:spTree>
    <p:extLst>
      <p:ext uri="{BB962C8B-B14F-4D97-AF65-F5344CB8AC3E}">
        <p14:creationId xmlns:p14="http://schemas.microsoft.com/office/powerpoint/2010/main" val="951168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0FD2E71-1B72-79D3-F28E-32376E08B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195" y="443621"/>
            <a:ext cx="6853609" cy="548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93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A31E-979E-1341-9F2F-6B97D179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OECD Pillar Two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A3C3-F09F-4F49-9617-09327FF5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4786" y="1734231"/>
            <a:ext cx="9590314" cy="4329685"/>
          </a:xfrm>
        </p:spPr>
        <p:txBody>
          <a:bodyPr>
            <a:normAutofit/>
          </a:bodyPr>
          <a:lstStyle/>
          <a:p>
            <a:r>
              <a:rPr lang="en-US" dirty="0"/>
              <a:t>Global minimum tax rate of 15 percent.</a:t>
            </a:r>
          </a:p>
          <a:p>
            <a:r>
              <a:rPr lang="en-US" dirty="0"/>
              <a:t>Enforced by cascading series of backstops:</a:t>
            </a:r>
          </a:p>
          <a:p>
            <a:pPr lvl="1"/>
            <a:r>
              <a:rPr lang="en-US" b="1" dirty="0"/>
              <a:t>Qualified domestic minimum top-up tax (QDMTT)</a:t>
            </a:r>
            <a:r>
              <a:rPr lang="en-US" dirty="0"/>
              <a:t>, a source-based tax where the operations are happening.</a:t>
            </a:r>
          </a:p>
          <a:p>
            <a:pPr lvl="1"/>
            <a:r>
              <a:rPr lang="en-US" b="1" dirty="0"/>
              <a:t>Income inclusion rule (IIR)</a:t>
            </a:r>
            <a:r>
              <a:rPr lang="en-US" dirty="0"/>
              <a:t>, the residence-based backstop assessed by the parent country.</a:t>
            </a:r>
          </a:p>
          <a:p>
            <a:pPr lvl="1"/>
            <a:r>
              <a:rPr lang="en-US" b="1" dirty="0"/>
              <a:t>Undertaxed profits rule (UTPR)</a:t>
            </a:r>
            <a:r>
              <a:rPr lang="en-US" dirty="0"/>
              <a:t>, an extraterritorial tax.</a:t>
            </a:r>
          </a:p>
          <a:p>
            <a:r>
              <a:rPr lang="en-US" dirty="0"/>
              <a:t>Complexity, rather than liability, causes the most harm to US businesses.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0352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A31E-979E-1341-9F2F-6B97D179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Twin Risks of Pillar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A3C3-F09F-4F49-9617-09327FF5A5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Distributional Effects</a:t>
            </a:r>
          </a:p>
          <a:p>
            <a:pPr lvl="1"/>
            <a:r>
              <a:rPr lang="en-US" dirty="0"/>
              <a:t>Ambiguous to U.S. Treasury</a:t>
            </a:r>
          </a:p>
          <a:p>
            <a:pPr lvl="2"/>
            <a:r>
              <a:rPr lang="en-US" dirty="0"/>
              <a:t>Foreign tax credits (-)</a:t>
            </a:r>
          </a:p>
          <a:p>
            <a:pPr lvl="2"/>
            <a:r>
              <a:rPr lang="en-US" dirty="0"/>
              <a:t>Profit shifting (+)</a:t>
            </a:r>
          </a:p>
          <a:p>
            <a:pPr lvl="2"/>
            <a:r>
              <a:rPr lang="en-US" dirty="0"/>
              <a:t>Lower shareholder taxes (-)</a:t>
            </a:r>
          </a:p>
          <a:p>
            <a:pPr lvl="1"/>
            <a:r>
              <a:rPr lang="en-US" dirty="0"/>
              <a:t>Negative for U.S. taxpayers</a:t>
            </a:r>
          </a:p>
          <a:p>
            <a:pPr lvl="1"/>
            <a:r>
              <a:rPr lang="en-US" dirty="0"/>
              <a:t>Effects happen regardless of US policy; foreign countries are simply allowed to raise their own rates.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Fiscal Sovereignty</a:t>
            </a:r>
          </a:p>
          <a:p>
            <a:pPr lvl="1"/>
            <a:r>
              <a:rPr lang="en-US" dirty="0"/>
              <a:t>Enforced through extraterritorial UTPR</a:t>
            </a:r>
          </a:p>
          <a:p>
            <a:pPr lvl="1"/>
            <a:r>
              <a:rPr lang="en-US" dirty="0"/>
              <a:t>Foreign countries could tax U.S. earnings of U.S. firms</a:t>
            </a:r>
          </a:p>
          <a:p>
            <a:pPr lvl="1"/>
            <a:r>
              <a:rPr lang="en-US" dirty="0"/>
              <a:t>U.S. has stated intent to retaliate.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70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A31E-979E-1341-9F2F-6B97D179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Congress: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A3C3-F09F-4F49-9617-09327FF5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4786" y="1734231"/>
            <a:ext cx="9590314" cy="43296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2025-2026 likely time for tax reform</a:t>
            </a:r>
          </a:p>
          <a:p>
            <a:pPr lvl="1"/>
            <a:r>
              <a:rPr lang="en-US" dirty="0"/>
              <a:t>Potentially address scheduled increases in TCJA international provisions (GILTI, FDII, BEAT)</a:t>
            </a:r>
          </a:p>
          <a:p>
            <a:pPr lvl="1"/>
            <a:r>
              <a:rPr lang="en-US" dirty="0"/>
              <a:t>Détente with OECD preferable</a:t>
            </a:r>
          </a:p>
          <a:p>
            <a:r>
              <a:rPr lang="en-US" dirty="0"/>
              <a:t>Potential improvements:</a:t>
            </a:r>
          </a:p>
          <a:p>
            <a:pPr lvl="1"/>
            <a:r>
              <a:rPr lang="en-US" dirty="0"/>
              <a:t>GILTI “expense allocation” deserves a second look; may discourage US R&amp;D.</a:t>
            </a:r>
          </a:p>
          <a:p>
            <a:pPr lvl="1"/>
            <a:r>
              <a:rPr lang="en-US" dirty="0"/>
              <a:t>BEAT could be better targeted by accounting for double taxation, or by accounting for substance or tax rates in the countries to which payments are made.</a:t>
            </a:r>
          </a:p>
          <a:p>
            <a:r>
              <a:rPr lang="en-US" dirty="0"/>
              <a:t>Tax Foundation research: “Considering Potential International Corporate Tax Reforms in the US.”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51676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922C2-A84F-24A6-B31B-5AFDD8B2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International Tax Policy Matter?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EAACF9-7FF6-A173-DD34-F6383DB5CB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Jobs</a:t>
            </a:r>
          </a:p>
          <a:p>
            <a:pPr lvl="1"/>
            <a:r>
              <a:rPr lang="en-US" dirty="0"/>
              <a:t>Multinational companies employ lots of people and pay more</a:t>
            </a:r>
          </a:p>
          <a:p>
            <a:r>
              <a:rPr lang="en-US" dirty="0"/>
              <a:t>Investment</a:t>
            </a:r>
          </a:p>
          <a:p>
            <a:pPr lvl="1"/>
            <a:r>
              <a:rPr lang="en-US" dirty="0"/>
              <a:t>MNEs account for a majority of R&amp;D</a:t>
            </a:r>
          </a:p>
          <a:p>
            <a:r>
              <a:rPr lang="en-US" dirty="0"/>
              <a:t>Revenue:</a:t>
            </a:r>
          </a:p>
          <a:p>
            <a:pPr lvl="1"/>
            <a:r>
              <a:rPr lang="en-US" dirty="0"/>
              <a:t>More $ when companies want to be US companies</a:t>
            </a:r>
          </a:p>
          <a:p>
            <a:pPr lvl="1"/>
            <a:r>
              <a:rPr lang="en-US" dirty="0"/>
              <a:t>More $ when companies want to locate their income in the US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41A4E8-AC33-5F39-02F2-D6EB3A85BC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53746" y="2175250"/>
            <a:ext cx="5211888" cy="34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40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A31E-979E-1341-9F2F-6B97D179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this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A3C3-F09F-4F49-9617-09327FF5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4786" y="1690688"/>
            <a:ext cx="9590314" cy="3839255"/>
          </a:xfrm>
        </p:spPr>
        <p:txBody>
          <a:bodyPr>
            <a:normAutofit/>
          </a:bodyPr>
          <a:lstStyle/>
          <a:p>
            <a:r>
              <a:rPr lang="en-US" b="1" dirty="0"/>
              <a:t>Apportionment: </a:t>
            </a:r>
            <a:r>
              <a:rPr lang="en-US" dirty="0"/>
              <a:t>how do countries divvy up income?</a:t>
            </a:r>
          </a:p>
          <a:p>
            <a:r>
              <a:rPr lang="en-US" b="1" dirty="0"/>
              <a:t>Profit shifting: </a:t>
            </a:r>
            <a:r>
              <a:rPr lang="en-US" dirty="0"/>
              <a:t>how do firms try to minimize taxes?</a:t>
            </a:r>
          </a:p>
          <a:p>
            <a:r>
              <a:rPr lang="en-US" b="1" dirty="0"/>
              <a:t>Goals of multinational systems: </a:t>
            </a:r>
            <a:r>
              <a:rPr lang="en-US" dirty="0"/>
              <a:t>what are we optimizing?</a:t>
            </a:r>
          </a:p>
          <a:p>
            <a:r>
              <a:rPr lang="en-US" b="1" dirty="0"/>
              <a:t>TCJA (2017): </a:t>
            </a:r>
            <a:r>
              <a:rPr lang="en-US" dirty="0"/>
              <a:t>What did our last reform look like?</a:t>
            </a:r>
          </a:p>
          <a:p>
            <a:r>
              <a:rPr lang="en-US" b="1" dirty="0"/>
              <a:t>OECD Global Minimum Tax Agreement: </a:t>
            </a:r>
            <a:r>
              <a:rPr lang="en-US" dirty="0"/>
              <a:t>How does it affect us?</a:t>
            </a:r>
          </a:p>
          <a:p>
            <a:r>
              <a:rPr lang="en-US" b="1" dirty="0"/>
              <a:t>Next Congress: </a:t>
            </a:r>
            <a:r>
              <a:rPr lang="en-US" dirty="0"/>
              <a:t>What are the options?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306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0BB8B-4DEC-431F-369A-4360696B2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Business Tax Concepts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D7E9A8-2717-EAAB-D9DA-E280B7964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C-Corporations</a:t>
            </a:r>
            <a:r>
              <a:rPr lang="en-US" dirty="0"/>
              <a:t>: A legal entity that pays tax twice, at the entity level and when profits are distributed to shareholders. Most MNEs are structured as c-corporations. </a:t>
            </a:r>
            <a:endParaRPr lang="en-US" b="1" dirty="0"/>
          </a:p>
          <a:p>
            <a:r>
              <a:rPr lang="en-US" b="1" dirty="0"/>
              <a:t>Net Income</a:t>
            </a:r>
            <a:r>
              <a:rPr lang="en-US" dirty="0"/>
              <a:t>: A business’ revenue minus expenses (cost of goods sold, payroll, etc.). The base for the corporate tax.</a:t>
            </a:r>
          </a:p>
          <a:p>
            <a:r>
              <a:rPr lang="en-US" b="1" dirty="0"/>
              <a:t>Corporate Income Tax</a:t>
            </a:r>
            <a:r>
              <a:rPr lang="en-US" dirty="0"/>
              <a:t>: Tax that c-corporations pay on their net income subject to the 21 percent rate.</a:t>
            </a:r>
          </a:p>
          <a:p>
            <a:r>
              <a:rPr lang="en-US" b="1" dirty="0"/>
              <a:t>Deduction</a:t>
            </a:r>
            <a:r>
              <a:rPr lang="en-US" dirty="0"/>
              <a:t>: Expenses that reduce taxable income. </a:t>
            </a:r>
          </a:p>
          <a:p>
            <a:r>
              <a:rPr lang="en-US" b="1" dirty="0"/>
              <a:t>Foreign Tax Credit</a:t>
            </a:r>
            <a:r>
              <a:rPr lang="en-US" dirty="0"/>
              <a:t>: A credit for foreign corporate taxes paid for businesses subject to US tax. Reduces tax (almost) dollar for dollar.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8475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A31E-979E-1341-9F2F-6B97D179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Apportionment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A3C3-F09F-4F49-9617-09327FF5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4786" y="1734231"/>
            <a:ext cx="9590314" cy="43296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do we divvy up corporate income when multiple jurisdictions are involved?</a:t>
            </a:r>
          </a:p>
          <a:p>
            <a:pPr lvl="1"/>
            <a:r>
              <a:rPr lang="en-US" b="1" dirty="0"/>
              <a:t>Source-based:</a:t>
            </a:r>
            <a:r>
              <a:rPr lang="en-US" dirty="0"/>
              <a:t> where the economic activity was produced.</a:t>
            </a:r>
          </a:p>
          <a:p>
            <a:pPr lvl="1"/>
            <a:r>
              <a:rPr lang="en-US" b="1" dirty="0"/>
              <a:t>Residence-based:</a:t>
            </a:r>
            <a:r>
              <a:rPr lang="en-US" dirty="0"/>
              <a:t> where the corporation is headquartered.</a:t>
            </a:r>
          </a:p>
          <a:p>
            <a:pPr lvl="1"/>
            <a:r>
              <a:rPr lang="en-US" b="1" dirty="0"/>
              <a:t>Destination-based:</a:t>
            </a:r>
            <a:r>
              <a:rPr lang="en-US" dirty="0"/>
              <a:t> where the activity was consumed.</a:t>
            </a:r>
          </a:p>
          <a:p>
            <a:r>
              <a:rPr lang="en-US" dirty="0"/>
              <a:t>How does the world today work?</a:t>
            </a:r>
          </a:p>
          <a:p>
            <a:pPr lvl="1"/>
            <a:r>
              <a:rPr lang="en-US" dirty="0"/>
              <a:t>Source-based is the most common system and tends to take precedence over the others.</a:t>
            </a:r>
          </a:p>
          <a:p>
            <a:pPr lvl="1"/>
            <a:r>
              <a:rPr lang="en-US" dirty="0"/>
              <a:t>Some countries, including the U.S., levy some additional residence-based taxes over the top on “their” companies.</a:t>
            </a:r>
          </a:p>
          <a:p>
            <a:pPr lvl="1"/>
            <a:r>
              <a:rPr lang="en-US" dirty="0"/>
              <a:t>Destination-based is situational. Countries might incorporate some destination-based principles to guard against profit shifting.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1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A31E-979E-1341-9F2F-6B97D179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Shifting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A3C3-F09F-4F49-9617-09327FF5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4786" y="1734231"/>
            <a:ext cx="9590314" cy="4329685"/>
          </a:xfrm>
        </p:spPr>
        <p:txBody>
          <a:bodyPr>
            <a:normAutofit/>
          </a:bodyPr>
          <a:lstStyle/>
          <a:p>
            <a:r>
              <a:rPr lang="en-US" dirty="0"/>
              <a:t>Make a deductible payment from a high-tax jurisdiction to a low-tax jurisdiction.</a:t>
            </a:r>
          </a:p>
          <a:p>
            <a:pPr lvl="1"/>
            <a:r>
              <a:rPr lang="en-US" dirty="0"/>
              <a:t>Often easiest when “intangibles” (roughly, abstract factors of production like brands or patents) are involved.</a:t>
            </a:r>
          </a:p>
          <a:p>
            <a:pPr lvl="1"/>
            <a:r>
              <a:rPr lang="en-US" dirty="0"/>
              <a:t>Exploits source-based tax systems.</a:t>
            </a:r>
          </a:p>
          <a:p>
            <a:pPr lvl="1"/>
            <a:r>
              <a:rPr lang="en-US" dirty="0"/>
              <a:t>Countries compete on policies other than headline tax rate.</a:t>
            </a:r>
          </a:p>
          <a:p>
            <a:r>
              <a:rPr lang="en-US" dirty="0"/>
              <a:t>Tactics also exist to exploit other tax systems.</a:t>
            </a:r>
          </a:p>
          <a:p>
            <a:pPr lvl="1"/>
            <a:r>
              <a:rPr lang="en-US" dirty="0"/>
              <a:t>Residence-based taxes are subject to inversions: use M&amp;A to change residence to get out of residence-based taxes.</a:t>
            </a:r>
          </a:p>
          <a:p>
            <a:pPr lvl="1"/>
            <a:r>
              <a:rPr lang="en-US" dirty="0"/>
              <a:t>Destination-based taxes miss “quasi-exports” like hotels, struggle with e-commerce.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39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A31E-979E-1341-9F2F-6B97D179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Multinational Tax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A3C3-F09F-4F49-9617-09327FF5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4786" y="1734231"/>
            <a:ext cx="9590314" cy="4329685"/>
          </a:xfrm>
        </p:spPr>
        <p:txBody>
          <a:bodyPr>
            <a:normAutofit/>
          </a:bodyPr>
          <a:lstStyle/>
          <a:p>
            <a:r>
              <a:rPr lang="en-US" dirty="0"/>
              <a:t>Protect the domestic tax base.</a:t>
            </a:r>
          </a:p>
          <a:p>
            <a:r>
              <a:rPr lang="en-US" dirty="0"/>
              <a:t>Be an attractive place for global investment.</a:t>
            </a:r>
          </a:p>
          <a:p>
            <a:r>
              <a:rPr lang="en-US" dirty="0"/>
              <a:t>Make your home-grown firms competitive abroad.</a:t>
            </a:r>
          </a:p>
          <a:p>
            <a:r>
              <a:rPr lang="en-US" dirty="0"/>
              <a:t>Reduce complexity.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A31E-979E-1341-9F2F-6B97D179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Cuts and Jobs Act (2017):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A3C3-F09F-4F49-9617-09327FF5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4786" y="1734231"/>
            <a:ext cx="9590314" cy="4329685"/>
          </a:xfrm>
        </p:spPr>
        <p:txBody>
          <a:bodyPr>
            <a:normAutofit/>
          </a:bodyPr>
          <a:lstStyle/>
          <a:p>
            <a:r>
              <a:rPr lang="en-US" dirty="0"/>
              <a:t>Prior to TCJA, a 35 percent “worldwide” (residence-based) corporate income tax with unlimited deferral.</a:t>
            </a:r>
          </a:p>
          <a:p>
            <a:r>
              <a:rPr lang="en-US" dirty="0"/>
              <a:t>Two problems: </a:t>
            </a:r>
          </a:p>
          <a:p>
            <a:pPr lvl="1"/>
            <a:r>
              <a:rPr lang="en-US" dirty="0"/>
              <a:t>Companies would “defer” as long as possible, leading to arguments over “money held overseas.”</a:t>
            </a:r>
          </a:p>
          <a:p>
            <a:pPr lvl="1"/>
            <a:r>
              <a:rPr lang="en-US" dirty="0"/>
              <a:t>Those companies that could not defer would invert to avoid the residence-based taxes.</a:t>
            </a:r>
          </a:p>
          <a:p>
            <a:r>
              <a:rPr lang="en-US" dirty="0"/>
              <a:t>TCJA approach: reverse this entirely. Lower taxes on international income, but assess them immediately.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90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A31E-979E-1341-9F2F-6B97D179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TCJA’s Carrot and Stick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A3C3-F09F-4F49-9617-09327FF5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4786" y="1734231"/>
            <a:ext cx="9590314" cy="432968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The Stick: Global intangible low-taxed income (GILTI)</a:t>
            </a:r>
          </a:p>
          <a:p>
            <a:pPr lvl="1"/>
            <a:r>
              <a:rPr lang="en-US" dirty="0"/>
              <a:t>10-13.1% rate. No deferral. Rises to 13.1% to 16.4% in 2026.</a:t>
            </a:r>
          </a:p>
          <a:p>
            <a:pPr lvl="1"/>
            <a:r>
              <a:rPr lang="en-US" dirty="0"/>
              <a:t>Break for substantive operations, known as qualified basic asset investment.</a:t>
            </a:r>
          </a:p>
          <a:p>
            <a:pPr lvl="1"/>
            <a:r>
              <a:rPr lang="en-US" dirty="0"/>
              <a:t>Foreign tax credits</a:t>
            </a:r>
          </a:p>
          <a:p>
            <a:r>
              <a:rPr lang="en-US" b="1" dirty="0"/>
              <a:t>The Carrot: Foreign-derived intangible income (FDII)</a:t>
            </a:r>
          </a:p>
          <a:p>
            <a:pPr lvl="1"/>
            <a:r>
              <a:rPr lang="en-US" dirty="0"/>
              <a:t>Partner to GILTI with similar attributes in terms of base and rate.</a:t>
            </a:r>
          </a:p>
          <a:p>
            <a:pPr lvl="1"/>
            <a:r>
              <a:rPr lang="en-US" dirty="0"/>
              <a:t>Applies to revenue derived from overseas but sourced to the U.S. for tax purposes.</a:t>
            </a:r>
          </a:p>
          <a:p>
            <a:pPr lvl="1"/>
            <a:r>
              <a:rPr lang="en-US" dirty="0"/>
              <a:t>Effectively, a low-rate “reward” for locating easily shiftable income in the U.S.</a:t>
            </a:r>
          </a:p>
          <a:p>
            <a:r>
              <a:rPr lang="en-US" b="1" dirty="0"/>
              <a:t>Base erosion and anti-abuse tax (BEAT)</a:t>
            </a:r>
          </a:p>
          <a:p>
            <a:pPr lvl="1"/>
            <a:r>
              <a:rPr lang="en-US" dirty="0"/>
              <a:t>Limits “base erosion payments” as a share of deductions.</a:t>
            </a:r>
          </a:p>
          <a:p>
            <a:pPr lvl="1"/>
            <a:r>
              <a:rPr lang="en-US" dirty="0"/>
              <a:t>Effectively, statistical discrimination against a suspicious tax profile.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0087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 Presentation 2023" id="{7A168406-B91E-7042-BD5B-4E96A4FD3B6E}" vid="{71567979-8062-5A49-9258-90EBA6B80B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 Presentation 2023_v0.8</Template>
  <TotalTime>1633</TotalTime>
  <Words>932</Words>
  <Application>Microsoft Office PowerPoint</Application>
  <PresentationFormat>Widescreen</PresentationFormat>
  <Paragraphs>97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Lato</vt:lpstr>
      <vt:lpstr>Newsreader ExtraBold</vt:lpstr>
      <vt:lpstr>Newsreader SemiBold</vt:lpstr>
      <vt:lpstr>Office Theme</vt:lpstr>
      <vt:lpstr>Tax Foundation University 2025</vt:lpstr>
      <vt:lpstr>Why Does International Tax Policy Matter?</vt:lpstr>
      <vt:lpstr>Goals of this Session</vt:lpstr>
      <vt:lpstr>Review of Business Tax Concepts</vt:lpstr>
      <vt:lpstr>Apportionment</vt:lpstr>
      <vt:lpstr>Profit Shifting</vt:lpstr>
      <vt:lpstr>Goals of Multinational Tax Systems</vt:lpstr>
      <vt:lpstr>Tax Cuts and Jobs Act (2017):</vt:lpstr>
      <vt:lpstr>TCJA’s Carrot and Stick Approach</vt:lpstr>
      <vt:lpstr>PowerPoint Presentation</vt:lpstr>
      <vt:lpstr>OECD Pillar Two Project</vt:lpstr>
      <vt:lpstr>The Twin Risks of Pillar Two</vt:lpstr>
      <vt:lpstr>This Congress: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Risks to the U.S. Tax Base from Pillar Two</dc:title>
  <dc:creator>Alan Cole</dc:creator>
  <cp:lastModifiedBy>Alan Cole</cp:lastModifiedBy>
  <cp:revision>34</cp:revision>
  <dcterms:created xsi:type="dcterms:W3CDTF">2023-08-22T23:50:54Z</dcterms:created>
  <dcterms:modified xsi:type="dcterms:W3CDTF">2025-03-12T17:54:17Z</dcterms:modified>
</cp:coreProperties>
</file>