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84" r:id="rId4"/>
    <p:sldId id="271" r:id="rId5"/>
    <p:sldId id="272" r:id="rId6"/>
    <p:sldId id="285" r:id="rId7"/>
    <p:sldId id="273" r:id="rId8"/>
    <p:sldId id="274" r:id="rId9"/>
    <p:sldId id="287" r:id="rId10"/>
    <p:sldId id="288" r:id="rId11"/>
    <p:sldId id="28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4FF"/>
    <a:srgbClr val="017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61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92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46E95-3BEB-044D-BF85-E6910E154E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7068"/>
            <a:ext cx="9144000" cy="1973223"/>
          </a:xfrm>
          <a:ln>
            <a:noFill/>
          </a:ln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B64932-9E28-AF4B-A425-848F56C678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3236"/>
            <a:ext cx="9144000" cy="136839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A7EE06-CAD0-4848-9436-5DC3BF75B64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560591" y="320860"/>
            <a:ext cx="3252290" cy="857064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2DE438-4CEF-894C-A884-2A2193F0A5B4}"/>
              </a:ext>
            </a:extLst>
          </p:cNvPr>
          <p:cNvCxnSpPr/>
          <p:nvPr userDrawn="1"/>
        </p:nvCxnSpPr>
        <p:spPr>
          <a:xfrm>
            <a:off x="1524000" y="4109988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279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AF9F5-2F4C-CB43-8B6A-42EED322C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u="none">
                <a:solidFill>
                  <a:srgbClr val="0094F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48508-1904-BC4B-987E-9A018C6E5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EB390-51FC-E046-AD57-1331A6A0A605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9D6BFF3-3DEB-AA4C-B237-9281F1AC443E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8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20EEB-C65D-E641-A07B-EED286E8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13BCE-89AD-B04A-B5CB-578B993A9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64816F-5AE0-5A44-AF35-E0522D412039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66C73-0D9E-8B4E-BA52-976818F28922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30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8BDE-07ED-824C-885A-958D5D28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B661-1416-FD4B-81E6-01B7FA87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07A132-7A29-BA43-A39E-093E390BA6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FA45C0-8247-DB4D-8185-4FA6779D230C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10D789-DD5A-EB46-8BC7-D07E88390CA9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35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47146-73E2-D84A-A412-DCACED73C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DEBEE7-AF8D-A84C-BED3-507278328B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AEFCD6-D909-CB41-9A44-ACE93801C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CF87D0-77F6-3742-9BF2-B42DA65D79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520680-283B-4847-A386-720943533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A5B074-14CC-E243-9FA1-9C9B16B765A6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F16C13-0235-9A41-9990-6DFC83266D27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8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9326A-E63E-004D-91F0-EB6D50378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823C1-FEBF-4D49-AA4C-789A3616DE58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851581-520D-A740-8E10-230A1477FC37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2393706-CFB9-9340-9E18-2543963AFE1A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231900" y="1954213"/>
            <a:ext cx="9269413" cy="33004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7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3A43C-2755-AE49-8480-338B84C47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0D6B8-6C55-534D-B1FC-F1F3396B1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10B8E4-9437-AB48-9216-CF89E61517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B28008-527C-7540-979B-AACB8669CF07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4C6BE2-ED0F-2147-8915-B7D4CA56B99E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58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9AF64-6BAC-0748-AFCD-3963128C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53D06D-5E40-2E47-BA60-B2F940140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68CA2-7429-5A4D-9362-51A2CBA07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177040-AC03-154A-A222-938A96B33535}"/>
              </a:ext>
            </a:extLst>
          </p:cNvPr>
          <p:cNvSpPr txBox="1"/>
          <p:nvPr userDrawn="1"/>
        </p:nvSpPr>
        <p:spPr>
          <a:xfrm>
            <a:off x="838200" y="6426739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 FOUNDATION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AA07D3-A8B7-654C-985B-B1256D0BD923}"/>
              </a:ext>
            </a:extLst>
          </p:cNvPr>
          <p:cNvSpPr txBox="1"/>
          <p:nvPr userDrawn="1"/>
        </p:nvSpPr>
        <p:spPr>
          <a:xfrm>
            <a:off x="8576911" y="6407488"/>
            <a:ext cx="27905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0" dirty="0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@</a:t>
            </a:r>
            <a:r>
              <a:rPr lang="en-US" sz="1400" b="0" i="0" dirty="0" err="1">
                <a:solidFill>
                  <a:srgbClr val="0094FF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TaxFoundation</a:t>
            </a:r>
            <a:endParaRPr lang="en-US" sz="1400" b="0" i="0" dirty="0">
              <a:solidFill>
                <a:srgbClr val="0094FF"/>
              </a:solidFill>
              <a:latin typeface="Lato Medium" panose="020F0502020204030203" pitchFamily="34" charset="0"/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85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06184-739C-CE47-97A5-205BF0F10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660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745EB-55C9-DE4A-9784-29B879DE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D0196A-31C8-3345-951D-613AA253E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2097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94FF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axfoundation.org/tax-newsletter/" TargetMode="External"/><Relationship Id="rId2" Type="http://schemas.openxmlformats.org/officeDocument/2006/relationships/hyperlink" Target="http://www.taxfoundation.org/bootcam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mw@taxfoundation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C51BA-528C-0640-81FA-016FD2552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cap="all" dirty="0"/>
              <a:t>State Tax Policy </a:t>
            </a:r>
            <a:br>
              <a:rPr lang="en-US" cap="all" dirty="0"/>
            </a:br>
            <a:r>
              <a:rPr lang="en-US" cap="all" dirty="0"/>
              <a:t>Boot Camp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1B51F5-499C-9B4F-BE14-52C288057B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Session Six</a:t>
            </a:r>
          </a:p>
        </p:txBody>
      </p:sp>
    </p:spTree>
    <p:extLst>
      <p:ext uri="{BB962C8B-B14F-4D97-AF65-F5344CB8AC3E}">
        <p14:creationId xmlns:p14="http://schemas.microsoft.com/office/powerpoint/2010/main" val="77146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POLICIES FOR RECOVERY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REVENUE OPTIONS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662214" y="1744286"/>
            <a:ext cx="9911091" cy="373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States looking to generate additional revenue should consider less economically harmful options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Modernize sales tax bases to additional consumer goods and services while keeping business inputs exempt to prevent tax pyramiding</a:t>
            </a:r>
            <a:b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Reduce reliance on targeted business economic development incentives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These incentives mostly subsidize economic activities that would have occurred anyway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This revenue would be better spent making the underlying tax code more structurally competitive for all current and prospective businesses and individuals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842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CONNECT WITH US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874915"/>
            <a:ext cx="9612948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All Boot Camp sessions available 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2"/>
              </a:rPr>
              <a:t>www.taxfoundation.org/bootcamp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Join our regular email list 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hlinkClick r:id="rId3"/>
              </a:rPr>
              <a:t>https://taxfoundation.org/tax-newsletter/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Connect with us on Twitter @taxfoundation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Questions? Contact Jared Walczak at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  <a:hlinkClick r:id="rId4"/>
              </a:rPr>
              <a:t>jmw@taxfoundation.org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cs typeface="Lato" panose="020F0502020204030203" pitchFamily="34" charset="0"/>
              </a:rPr>
              <a:t> or by Twitter DM @jaredwalczak</a:t>
            </a:r>
          </a:p>
        </p:txBody>
      </p:sp>
    </p:spTree>
    <p:extLst>
      <p:ext uri="{BB962C8B-B14F-4D97-AF65-F5344CB8AC3E}">
        <p14:creationId xmlns:p14="http://schemas.microsoft.com/office/powerpoint/2010/main" val="755462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TAX REVENUES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 AND FEDERAL INTERACTIONS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874915"/>
            <a:ext cx="57600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 and local combined tax revenue up 1% in 2020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State revenue: down 1% (-$11 billion)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Local revenue: up 4% (+$29 billion)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S+L combined revenue: up 1% (+$18 billion)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American Rescue Plan Act fiscal relief: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$350 billion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Sources of tax revenue stability—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Federal Reserve intervention to stabilize stock markets (capital gains </a:t>
            </a:r>
            <a:r>
              <a:rPr lang="en-US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grew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PPP loans (saved jobs and businesses)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Enhanced and expanded UC benefits (taxable in some states, though with new exclusions)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Other aid to individuals and businesses, including checks to taxpayers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C67FBE-2F35-49D8-ABD6-A11850782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452" y="2516956"/>
            <a:ext cx="5224601" cy="2641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14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STATE TAX AUTHORITY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ARPA’S TAX CUT LIMITATION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874915"/>
            <a:ext cx="5760040" cy="3832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Provision is vague but potentially implicates a wide range of tax decisions—not just rate reductions, but conformity, excluding UC from taxation, adjusting deductions, etc.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Raises constitutional questions if broadly interpreted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Conditions on states must be unambiguous and not unduly coercive </a:t>
            </a:r>
            <a:r>
              <a:rPr lang="en-US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(see </a:t>
            </a:r>
            <a:r>
              <a:rPr lang="en-US" sz="13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Pennhurst, SD v. Dole, NFIB v. Sebelius)</a:t>
            </a:r>
          </a:p>
          <a:p>
            <a:pPr marL="28575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Four questions for Treasury—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constitutes a net tax reduction?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is a reduction determined to result from a policy change?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Which expenditures create fiscal capacity for a net tax cut?</a:t>
            </a:r>
          </a:p>
          <a:p>
            <a:pPr marL="742950" lvl="1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How would offsetting a tax reduction be defined?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7AA37C-9939-4537-B0FE-C72B7C776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568" y="1874915"/>
            <a:ext cx="40005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9797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POLICIES FOR RECOVERY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4" y="1874915"/>
            <a:ext cx="10092343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defTabSz="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Conform to federal pandemic-related tax relief provisions, especially those designed to enhance liquidity </a:t>
            </a:r>
          </a:p>
          <a:p>
            <a:pPr marL="342900" lvl="0" indent="-342900" defTabSz="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Modernize tax rules to better accommodate telework and the new economy</a:t>
            </a:r>
          </a:p>
          <a:p>
            <a:pPr marL="342900" lvl="0" indent="-342900" defTabSz="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Stop state taxation of Global Intangible Low-Taxed Income (GILTI)</a:t>
            </a:r>
          </a:p>
          <a:p>
            <a:pPr marL="342900" lvl="0" indent="-342900" defTabSz="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Repeal burdensome taxes businesses must pay regardless of profitability</a:t>
            </a:r>
          </a:p>
          <a:p>
            <a:pPr marL="342900" lvl="0" indent="-342900" defTabSz="457200">
              <a:lnSpc>
                <a:spcPct val="150000"/>
              </a:lnSpc>
              <a:spcAft>
                <a:spcPts val="600"/>
              </a:spcAft>
              <a:buFont typeface="+mj-lt"/>
              <a:buAutoNum type="arabicParenR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Fix unemployment insurance (UI) tax systems to prevent tax hikes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946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POLICIES FOR RECOVERY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CARES &amp; ARPA CONFORMITY OPTIONS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874915"/>
            <a:ext cx="461903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Exclude PPP loans from taxable income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Expand NOL provisions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Enhance treatment of business interest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Exempt $10,200 of UC from taxation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1C51B1-78C0-4486-A57C-2D5372611F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915" y="1640903"/>
            <a:ext cx="5177071" cy="4604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519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POLICIES FOR RECOVERY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TAX MODERNIZATION FOR THE NEW ECONOMY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738415" y="1874915"/>
            <a:ext cx="348735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Adopt mobile workforce thresholds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Limit nexus for companies whose only physical connection to the state is remote workers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At federal level, modernize P.L. 86-272 or consider something like the Business Activity Tax Simplification Act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267B709-4544-4E8E-9283-41B4BCDADC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2" b="3752"/>
          <a:stretch/>
        </p:blipFill>
        <p:spPr bwMode="auto">
          <a:xfrm>
            <a:off x="4394446" y="2203648"/>
            <a:ext cx="7192371" cy="337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D7847B-BF36-4136-9A86-DA76E774C4F2}"/>
              </a:ext>
            </a:extLst>
          </p:cNvPr>
          <p:cNvSpPr txBox="1"/>
          <p:nvPr/>
        </p:nvSpPr>
        <p:spPr>
          <a:xfrm>
            <a:off x="7459305" y="5578053"/>
            <a:ext cx="15240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Source: Mobile Workforce Coalition</a:t>
            </a:r>
          </a:p>
        </p:txBody>
      </p:sp>
    </p:spTree>
    <p:extLst>
      <p:ext uri="{BB962C8B-B14F-4D97-AF65-F5344CB8AC3E}">
        <p14:creationId xmlns:p14="http://schemas.microsoft.com/office/powerpoint/2010/main" val="23234594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POLICIES FOR RECOVERY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EXCLUDE GILTI FROM TAXATION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662214" y="1744286"/>
            <a:ext cx="5128985" cy="26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GILTI intended as a federal guardrail in shift to quasi-territorial taxation and does not make much sense in a state context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Lack of federal provisions (like credit for foreign taxes paid) leads to excess taxation</a:t>
            </a:r>
          </a:p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Taxing GILTI is complex and makes a state less attractive for investment by multinational firms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645BE2-EA51-4A94-92C5-ABBCFF949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3659" y="1609890"/>
            <a:ext cx="5376127" cy="4466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8661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POLICIES FOR RECOVERY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REPLACE TAXES ON UNPROFITABLE BUSINESSES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25F836-6584-4E5B-AD58-7AD22BE8AA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458" y="1881622"/>
            <a:ext cx="4823290" cy="39293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2E49D7F-F572-4CD4-B18F-4849ABB83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752" y="1855408"/>
            <a:ext cx="4823290" cy="395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CB9E3768-5241-D24C-9910-445260E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415" y="855378"/>
            <a:ext cx="8280400" cy="320040"/>
          </a:xfrm>
        </p:spPr>
        <p:txBody>
          <a:bodyPr>
            <a:normAutofit fontScale="90000"/>
          </a:bodyPr>
          <a:lstStyle/>
          <a:p>
            <a:r>
              <a:rPr lang="en-US" dirty="0"/>
              <a:t>POLICIES FOR RECOVERY</a:t>
            </a:r>
            <a:br>
              <a:rPr lang="en-US" dirty="0"/>
            </a:br>
            <a:r>
              <a:rPr lang="en-US" sz="25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FIX UI TAX SYSTEMS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CE2AF-1BFE-4C45-AEBE-9AA0A35D0020}"/>
              </a:ext>
            </a:extLst>
          </p:cNvPr>
          <p:cNvSpPr txBox="1"/>
          <p:nvPr/>
        </p:nvSpPr>
        <p:spPr>
          <a:xfrm>
            <a:off x="662214" y="1744286"/>
            <a:ext cx="5128985" cy="1517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Many states have acted to prevent automatic adoption of higher tax rate schedules and to prevent employer experience ratings from being impacted by pandemic-related layoffs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354DE-579A-4816-A380-F39CAC9EAD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7056" y="1614206"/>
            <a:ext cx="4853127" cy="457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316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8974</TotalTime>
  <Words>621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Lato</vt:lpstr>
      <vt:lpstr>Lato Medium</vt:lpstr>
      <vt:lpstr>Office Theme</vt:lpstr>
      <vt:lpstr>State Tax Policy  Boot Camp</vt:lpstr>
      <vt:lpstr>STATE TAX REVENUES OVERVIEW AND FEDERAL INTERACTIONS</vt:lpstr>
      <vt:lpstr>STATE TAX AUTHORITY ARPA’S TAX CUT LIMITATION</vt:lpstr>
      <vt:lpstr>POLICIES FOR RECOVERY OVERVIEW</vt:lpstr>
      <vt:lpstr>POLICIES FOR RECOVERY CARES &amp; ARPA CONFORMITY OPTIONS</vt:lpstr>
      <vt:lpstr>POLICIES FOR RECOVERY TAX MODERNIZATION FOR THE NEW ECONOMY</vt:lpstr>
      <vt:lpstr>POLICIES FOR RECOVERY EXCLUDE GILTI FROM TAXATION</vt:lpstr>
      <vt:lpstr>POLICIES FOR RECOVERY REPLACE TAXES ON UNPROFITABLE BUSINESSES</vt:lpstr>
      <vt:lpstr>POLICIES FOR RECOVERY FIX UI TAX SYSTEMS</vt:lpstr>
      <vt:lpstr>POLICIES FOR RECOVERY REVENUE OPTIONS</vt:lpstr>
      <vt:lpstr>THANK YOU! CONNECT WITH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Carvajal</dc:creator>
  <cp:lastModifiedBy>Jared Walczak</cp:lastModifiedBy>
  <cp:revision>39</cp:revision>
  <dcterms:created xsi:type="dcterms:W3CDTF">2020-03-27T16:09:40Z</dcterms:created>
  <dcterms:modified xsi:type="dcterms:W3CDTF">2021-03-22T18:57:25Z</dcterms:modified>
</cp:coreProperties>
</file>