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6" r:id="rId3"/>
    <p:sldId id="278" r:id="rId4"/>
    <p:sldId id="277" r:id="rId5"/>
    <p:sldId id="27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FF"/>
    <a:srgbClr val="017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92"/>
    <p:restoredTop sz="94694"/>
  </p:normalViewPr>
  <p:slideViewPr>
    <p:cSldViewPr snapToGrid="0" snapToObjects="1">
      <p:cViewPr varScale="1">
        <p:scale>
          <a:sx n="93" d="100"/>
          <a:sy n="93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46E95-3BEB-044D-BF85-E6910E154E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7068"/>
            <a:ext cx="9144000" cy="1973223"/>
          </a:xfrm>
          <a:ln>
            <a:noFill/>
          </a:ln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64932-9E28-AF4B-A425-848F56C67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3236"/>
            <a:ext cx="9144000" cy="136839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A7EE06-CAD0-4848-9436-5DC3BF75B6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60591" y="320860"/>
            <a:ext cx="3252290" cy="857064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E2DE438-4CEF-894C-A884-2A2193F0A5B4}"/>
              </a:ext>
            </a:extLst>
          </p:cNvPr>
          <p:cNvCxnSpPr/>
          <p:nvPr userDrawn="1"/>
        </p:nvCxnSpPr>
        <p:spPr>
          <a:xfrm>
            <a:off x="1524000" y="4109988"/>
            <a:ext cx="914400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27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F9F5-2F4C-CB43-8B6A-42EED322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>
                <a:solidFill>
                  <a:srgbClr val="0094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48508-1904-BC4B-987E-9A018C6E5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9EB390-51FC-E046-AD57-1331A6A0A605}"/>
              </a:ext>
            </a:extLst>
          </p:cNvPr>
          <p:cNvSpPr txBox="1"/>
          <p:nvPr userDrawn="1"/>
        </p:nvSpPr>
        <p:spPr>
          <a:xfrm>
            <a:off x="838200" y="6426739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 FOUNDATION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6BFF3-3DEB-AA4C-B237-9281F1AC443E}"/>
              </a:ext>
            </a:extLst>
          </p:cNvPr>
          <p:cNvSpPr txBox="1"/>
          <p:nvPr userDrawn="1"/>
        </p:nvSpPr>
        <p:spPr>
          <a:xfrm>
            <a:off x="8576911" y="6407488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@</a:t>
            </a:r>
            <a:r>
              <a:rPr lang="en-US" sz="1400" b="0" i="0" dirty="0" err="1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TaxFoundation</a:t>
            </a:r>
            <a:endParaRPr lang="en-US" sz="1400" b="0" i="0" dirty="0">
              <a:solidFill>
                <a:srgbClr val="0094FF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0EEB-C65D-E641-A07B-EED286E8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13BCE-89AD-B04A-B5CB-578B993A9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64816F-5AE0-5A44-AF35-E0522D412039}"/>
              </a:ext>
            </a:extLst>
          </p:cNvPr>
          <p:cNvSpPr txBox="1"/>
          <p:nvPr userDrawn="1"/>
        </p:nvSpPr>
        <p:spPr>
          <a:xfrm>
            <a:off x="838200" y="6426739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 FOUNDATION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466C73-0D9E-8B4E-BA52-976818F28922}"/>
              </a:ext>
            </a:extLst>
          </p:cNvPr>
          <p:cNvSpPr txBox="1"/>
          <p:nvPr userDrawn="1"/>
        </p:nvSpPr>
        <p:spPr>
          <a:xfrm>
            <a:off x="8576911" y="6407488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@</a:t>
            </a:r>
            <a:r>
              <a:rPr lang="en-US" sz="1400" b="0" i="0" dirty="0" err="1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TaxFoundation</a:t>
            </a:r>
            <a:endParaRPr lang="en-US" sz="1400" b="0" i="0" dirty="0">
              <a:solidFill>
                <a:srgbClr val="0094FF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3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58BDE-07ED-824C-885A-958D5D288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2B661-1416-FD4B-81E6-01B7FA87A8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07A132-7A29-BA43-A39E-093E390BA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FA45C0-8247-DB4D-8185-4FA6779D230C}"/>
              </a:ext>
            </a:extLst>
          </p:cNvPr>
          <p:cNvSpPr txBox="1"/>
          <p:nvPr userDrawn="1"/>
        </p:nvSpPr>
        <p:spPr>
          <a:xfrm>
            <a:off x="838200" y="6426739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 FOUNDATION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10D789-DD5A-EB46-8BC7-D07E88390CA9}"/>
              </a:ext>
            </a:extLst>
          </p:cNvPr>
          <p:cNvSpPr txBox="1"/>
          <p:nvPr userDrawn="1"/>
        </p:nvSpPr>
        <p:spPr>
          <a:xfrm>
            <a:off x="8576911" y="6407488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@</a:t>
            </a:r>
            <a:r>
              <a:rPr lang="en-US" sz="1400" b="0" i="0" dirty="0" err="1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TaxFoundation</a:t>
            </a:r>
            <a:endParaRPr lang="en-US" sz="1400" b="0" i="0" dirty="0">
              <a:solidFill>
                <a:srgbClr val="0094FF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35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47146-73E2-D84A-A412-DCACED73C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EBEE7-AF8D-A84C-BED3-507278328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AEFCD6-D909-CB41-9A44-ACE93801C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F87D0-77F6-3742-9BF2-B42DA65D79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520680-283B-4847-A386-7209435334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A5B074-14CC-E243-9FA1-9C9B16B765A6}"/>
              </a:ext>
            </a:extLst>
          </p:cNvPr>
          <p:cNvSpPr txBox="1"/>
          <p:nvPr userDrawn="1"/>
        </p:nvSpPr>
        <p:spPr>
          <a:xfrm>
            <a:off x="838200" y="6426739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 FOUNDATION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F16C13-0235-9A41-9990-6DFC83266D27}"/>
              </a:ext>
            </a:extLst>
          </p:cNvPr>
          <p:cNvSpPr txBox="1"/>
          <p:nvPr userDrawn="1"/>
        </p:nvSpPr>
        <p:spPr>
          <a:xfrm>
            <a:off x="8576911" y="6407488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@</a:t>
            </a:r>
            <a:r>
              <a:rPr lang="en-US" sz="1400" b="0" i="0" dirty="0" err="1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TaxFoundation</a:t>
            </a:r>
            <a:endParaRPr lang="en-US" sz="1400" b="0" i="0" dirty="0">
              <a:solidFill>
                <a:srgbClr val="0094FF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8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9326A-E63E-004D-91F0-EB6D5037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B823C1-FEBF-4D49-AA4C-789A3616DE58}"/>
              </a:ext>
            </a:extLst>
          </p:cNvPr>
          <p:cNvSpPr txBox="1"/>
          <p:nvPr userDrawn="1"/>
        </p:nvSpPr>
        <p:spPr>
          <a:xfrm>
            <a:off x="838200" y="6426739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 FOUNDATION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851581-520D-A740-8E10-230A1477FC37}"/>
              </a:ext>
            </a:extLst>
          </p:cNvPr>
          <p:cNvSpPr txBox="1"/>
          <p:nvPr userDrawn="1"/>
        </p:nvSpPr>
        <p:spPr>
          <a:xfrm>
            <a:off x="8576911" y="6407488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@</a:t>
            </a:r>
            <a:r>
              <a:rPr lang="en-US" sz="1400" b="0" i="0" dirty="0" err="1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TaxFoundation</a:t>
            </a:r>
            <a:endParaRPr lang="en-US" sz="1400" b="0" i="0" dirty="0">
              <a:solidFill>
                <a:srgbClr val="0094FF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9" name="Table Placeholder 8">
            <a:extLst>
              <a:ext uri="{FF2B5EF4-FFF2-40B4-BE49-F238E27FC236}">
                <a16:creationId xmlns:a16="http://schemas.microsoft.com/office/drawing/2014/main" id="{C2393706-CFB9-9340-9E18-2543963AFE1A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231900" y="1954213"/>
            <a:ext cx="9269413" cy="33004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7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3A43C-2755-AE49-8480-338B84C47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0D6B8-6C55-534D-B1FC-F1F3396B1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10B8E4-9437-AB48-9216-CF89E6151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B28008-527C-7540-979B-AACB8669CF07}"/>
              </a:ext>
            </a:extLst>
          </p:cNvPr>
          <p:cNvSpPr txBox="1"/>
          <p:nvPr userDrawn="1"/>
        </p:nvSpPr>
        <p:spPr>
          <a:xfrm>
            <a:off x="838200" y="6426739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 FOUNDATION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4C6BE2-ED0F-2147-8915-B7D4CA56B99E}"/>
              </a:ext>
            </a:extLst>
          </p:cNvPr>
          <p:cNvSpPr txBox="1"/>
          <p:nvPr userDrawn="1"/>
        </p:nvSpPr>
        <p:spPr>
          <a:xfrm>
            <a:off x="8576911" y="6407488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@</a:t>
            </a:r>
            <a:r>
              <a:rPr lang="en-US" sz="1400" b="0" i="0" dirty="0" err="1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TaxFoundation</a:t>
            </a:r>
            <a:endParaRPr lang="en-US" sz="1400" b="0" i="0" dirty="0">
              <a:solidFill>
                <a:srgbClr val="0094FF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80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9AF64-6BAC-0748-AFCD-3963128CD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3D06D-5E40-2E47-BA60-B2F9401403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68CA2-7429-5A4D-9362-51A2CBA07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177040-AC03-154A-A222-938A96B33535}"/>
              </a:ext>
            </a:extLst>
          </p:cNvPr>
          <p:cNvSpPr txBox="1"/>
          <p:nvPr userDrawn="1"/>
        </p:nvSpPr>
        <p:spPr>
          <a:xfrm>
            <a:off x="838200" y="6426739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 FOUNDATION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AA07D3-A8B7-654C-985B-B1256D0BD923}"/>
              </a:ext>
            </a:extLst>
          </p:cNvPr>
          <p:cNvSpPr txBox="1"/>
          <p:nvPr userDrawn="1"/>
        </p:nvSpPr>
        <p:spPr>
          <a:xfrm>
            <a:off x="8576911" y="6407488"/>
            <a:ext cx="2790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0" dirty="0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@</a:t>
            </a:r>
            <a:r>
              <a:rPr lang="en-US" sz="1400" b="0" i="0" dirty="0" err="1">
                <a:solidFill>
                  <a:srgbClr val="0094FF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TaxFoundation</a:t>
            </a:r>
            <a:endParaRPr lang="en-US" sz="1400" b="0" i="0" dirty="0">
              <a:solidFill>
                <a:srgbClr val="0094FF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85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06184-739C-CE47-97A5-205BF0F10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660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D745EB-55C9-DE4A-9784-29B879DEA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0196A-31C8-3345-951D-613AA253E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09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94FF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C51BA-528C-0640-81FA-016FD2552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cap="all" dirty="0"/>
              <a:t>State Tax Policy </a:t>
            </a:r>
            <a:br>
              <a:rPr lang="en-US" cap="all" dirty="0"/>
            </a:br>
            <a:r>
              <a:rPr lang="en-US" cap="all" dirty="0"/>
              <a:t>Boot Camp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B51F5-499C-9B4F-BE14-52C288057B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Session Five</a:t>
            </a:r>
          </a:p>
        </p:txBody>
      </p:sp>
    </p:spTree>
    <p:extLst>
      <p:ext uri="{BB962C8B-B14F-4D97-AF65-F5344CB8AC3E}">
        <p14:creationId xmlns:p14="http://schemas.microsoft.com/office/powerpoint/2010/main" val="77146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CB9E3768-5241-D24C-9910-445260EB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415" y="855378"/>
            <a:ext cx="8280400" cy="320040"/>
          </a:xfrm>
        </p:spPr>
        <p:txBody>
          <a:bodyPr>
            <a:normAutofit fontScale="90000"/>
          </a:bodyPr>
          <a:lstStyle/>
          <a:p>
            <a:r>
              <a:rPr lang="en-US" dirty="0"/>
              <a:t>NEW ISSUES IN STATE TAXATION</a:t>
            </a:r>
            <a:br>
              <a:rPr lang="en-US" dirty="0"/>
            </a:br>
            <a:r>
              <a:rPr lang="en-US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WEALTH &amp; MARK-TO-MARKET TAXES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1CE2AF-1BFE-4C45-AEBE-9AA0A35D0020}"/>
              </a:ext>
            </a:extLst>
          </p:cNvPr>
          <p:cNvSpPr txBox="1"/>
          <p:nvPr/>
        </p:nvSpPr>
        <p:spPr>
          <a:xfrm>
            <a:off x="986992" y="1642971"/>
            <a:ext cx="4840582" cy="447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Constitutional constraints in many states</a:t>
            </a:r>
          </a:p>
          <a:p>
            <a:pPr marL="742950" lvl="1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Uniformity clauses, prohibitions on taxing intangible personal property, or limits on taxing income from property</a:t>
            </a:r>
          </a:p>
          <a:p>
            <a:pPr marL="28575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Mark-to-market taxation of capital gains income proposed as an alternative in NY, elsewhere</a:t>
            </a:r>
          </a:p>
          <a:p>
            <a:pPr marL="28575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Both wealth and mark-to-market taxes have an inherent valuation challenge for nontraded assets, and taxes on illiquid assets (including business ownership) can require the asset to be sold to pay the tax</a:t>
            </a:r>
          </a:p>
          <a:p>
            <a:pPr marL="28575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BA859E6-D3FB-4008-9F45-95B873C027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10"/>
          <a:stretch/>
        </p:blipFill>
        <p:spPr bwMode="auto">
          <a:xfrm>
            <a:off x="6290029" y="1372175"/>
            <a:ext cx="5208815" cy="477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09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CB9E3768-5241-D24C-9910-445260EB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415" y="855378"/>
            <a:ext cx="8280400" cy="320040"/>
          </a:xfrm>
        </p:spPr>
        <p:txBody>
          <a:bodyPr>
            <a:normAutofit fontScale="90000"/>
          </a:bodyPr>
          <a:lstStyle/>
          <a:p>
            <a:r>
              <a:rPr lang="en-US" dirty="0"/>
              <a:t>NEW ISSUES IN STATE TAXATION</a:t>
            </a:r>
            <a:br>
              <a:rPr lang="en-US" dirty="0"/>
            </a:br>
            <a:r>
              <a:rPr lang="en-US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FINANCIAL TRANSACTION TAXES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1CE2AF-1BFE-4C45-AEBE-9AA0A35D0020}"/>
              </a:ext>
            </a:extLst>
          </p:cNvPr>
          <p:cNvSpPr txBox="1"/>
          <p:nvPr/>
        </p:nvSpPr>
        <p:spPr>
          <a:xfrm>
            <a:off x="986992" y="1642971"/>
            <a:ext cx="4744574" cy="373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Can be imposed on the exchange, the processing of the transaction, or the trader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Can reduce high frequency trading, which may reduce volatility (evidence is mixed) but at the cost of reduced liquidity and price discovery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Raises transaction costs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Potentially strong effect on migration and avoidance, particularly on exchange- or transaction-level taxes, which may be possible for the industry to avoid entirely</a:t>
            </a:r>
          </a:p>
        </p:txBody>
      </p:sp>
      <p:pic>
        <p:nvPicPr>
          <p:cNvPr id="6" name="Picture 2" descr="Example of Multi-level FTTs Resulting in Three Levels of Taxation per Trade financial transaction tax">
            <a:extLst>
              <a:ext uri="{FF2B5EF4-FFF2-40B4-BE49-F238E27FC236}">
                <a16:creationId xmlns:a16="http://schemas.microsoft.com/office/drawing/2014/main" id="{DB282A63-66AC-419C-A190-AFC94F0D7A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04"/>
          <a:stretch/>
        </p:blipFill>
        <p:spPr bwMode="auto">
          <a:xfrm>
            <a:off x="5667237" y="1642366"/>
            <a:ext cx="6452835" cy="4379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2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CB9E3768-5241-D24C-9910-445260EB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415" y="855378"/>
            <a:ext cx="8280400" cy="320040"/>
          </a:xfrm>
        </p:spPr>
        <p:txBody>
          <a:bodyPr>
            <a:normAutofit fontScale="90000"/>
          </a:bodyPr>
          <a:lstStyle/>
          <a:p>
            <a:r>
              <a:rPr lang="en-US" dirty="0"/>
              <a:t>NEW ISSUES IN STATE TAXATION</a:t>
            </a:r>
            <a:br>
              <a:rPr lang="en-US" dirty="0"/>
            </a:br>
            <a:r>
              <a:rPr lang="en-US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DIGITAL ADVERTISING &amp; DATA TAXES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1CE2AF-1BFE-4C45-AEBE-9AA0A35D0020}"/>
              </a:ext>
            </a:extLst>
          </p:cNvPr>
          <p:cNvSpPr txBox="1"/>
          <p:nvPr/>
        </p:nvSpPr>
        <p:spPr>
          <a:xfrm>
            <a:off x="986991" y="1642971"/>
            <a:ext cx="8476605" cy="336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Imposed on large ad platforms but economic incidence is largely on in-state businesses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Apportioning digital ads to a state is difficult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Likely violation of Internet Tax Freedom Act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Tension with Dormant Commerce Clause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Digital advertising is already taxed in U.S., is a business input, and presents few externalities that could justify a unique tax on it</a:t>
            </a:r>
            <a:b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Data taxes would be an intangible property tax (or structured as a tax on sale of data)</a:t>
            </a:r>
          </a:p>
          <a:p>
            <a:pPr marL="28575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Difficult to value or regulate, and imposes significant burden on interstate commerce</a:t>
            </a:r>
          </a:p>
        </p:txBody>
      </p:sp>
    </p:spTree>
    <p:extLst>
      <p:ext uri="{BB962C8B-B14F-4D97-AF65-F5344CB8AC3E}">
        <p14:creationId xmlns:p14="http://schemas.microsoft.com/office/powerpoint/2010/main" val="238236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CB9E3768-5241-D24C-9910-445260EB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415" y="855378"/>
            <a:ext cx="8280400" cy="320040"/>
          </a:xfrm>
        </p:spPr>
        <p:txBody>
          <a:bodyPr>
            <a:normAutofit fontScale="90000"/>
          </a:bodyPr>
          <a:lstStyle/>
          <a:p>
            <a:r>
              <a:rPr lang="en-US" dirty="0"/>
              <a:t>NEW ISSUES IN STATE TAXATION</a:t>
            </a:r>
            <a:br>
              <a:rPr lang="en-US" dirty="0"/>
            </a:br>
            <a:r>
              <a:rPr lang="en-US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EXCESS COMPENSATION TAXES &amp; BUSINESS HEAD TAXES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1CE2AF-1BFE-4C45-AEBE-9AA0A35D0020}"/>
              </a:ext>
            </a:extLst>
          </p:cNvPr>
          <p:cNvSpPr txBox="1"/>
          <p:nvPr/>
        </p:nvSpPr>
        <p:spPr>
          <a:xfrm>
            <a:off x="986992" y="1642971"/>
            <a:ext cx="8722087" cy="410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Excess compensation (or CEO excess pay taxes) are a business surtax based on the ratio of the pay of the top-compensated employee and the median full-time employee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Imposed in Portland and now in San Francisco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 state-level tax could see a legal challenge by imposing tax based on foreign characteristics (i.e., compensation of individuals located outside the state)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Business head taxes are per-employee taxes remitted by businesses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May apply to large employers, including low-margin employers like supermarkets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Governments often 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incentivize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job creation, making a tax on job creation highly atypical</a:t>
            </a:r>
          </a:p>
          <a:p>
            <a:pPr marL="285750" lvl="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Thus far only imposed in Mountain View, CA, after immediate repeal in Seattle, WA and indefinite postponement of consideration in Cupertino, CA</a:t>
            </a:r>
          </a:p>
        </p:txBody>
      </p:sp>
    </p:spTree>
    <p:extLst>
      <p:ext uri="{BB962C8B-B14F-4D97-AF65-F5344CB8AC3E}">
        <p14:creationId xmlns:p14="http://schemas.microsoft.com/office/powerpoint/2010/main" val="1720918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4836</TotalTime>
  <Words>409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Lato</vt:lpstr>
      <vt:lpstr>Lato Medium</vt:lpstr>
      <vt:lpstr>Office Theme</vt:lpstr>
      <vt:lpstr>State Tax Policy  Boot Camp</vt:lpstr>
      <vt:lpstr>NEW ISSUES IN STATE TAXATION WEALTH &amp; MARK-TO-MARKET TAXES</vt:lpstr>
      <vt:lpstr>NEW ISSUES IN STATE TAXATION FINANCIAL TRANSACTION TAXES</vt:lpstr>
      <vt:lpstr>NEW ISSUES IN STATE TAXATION DIGITAL ADVERTISING &amp; DATA TAXES</vt:lpstr>
      <vt:lpstr>NEW ISSUES IN STATE TAXATION EXCESS COMPENSATION TAXES &amp; BUSINESS HEAD TAXES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Carvajal</dc:creator>
  <cp:lastModifiedBy>Jared Walczak</cp:lastModifiedBy>
  <cp:revision>32</cp:revision>
  <dcterms:created xsi:type="dcterms:W3CDTF">2020-03-27T16:09:40Z</dcterms:created>
  <dcterms:modified xsi:type="dcterms:W3CDTF">2021-03-16T01:23:13Z</dcterms:modified>
</cp:coreProperties>
</file>