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85" r:id="rId4"/>
    <p:sldId id="276" r:id="rId5"/>
    <p:sldId id="277" r:id="rId6"/>
    <p:sldId id="278" r:id="rId7"/>
    <p:sldId id="279" r:id="rId8"/>
    <p:sldId id="287" r:id="rId9"/>
    <p:sldId id="280" r:id="rId10"/>
    <p:sldId id="281" r:id="rId11"/>
    <p:sldId id="286" r:id="rId12"/>
    <p:sldId id="282" r:id="rId13"/>
    <p:sldId id="283" r:id="rId14"/>
    <p:sldId id="28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4FF"/>
    <a:srgbClr val="017B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8"/>
    <p:restoredTop sz="91024" autoAdjust="0"/>
  </p:normalViewPr>
  <p:slideViewPr>
    <p:cSldViewPr snapToGrid="0" snapToObjects="1">
      <p:cViewPr>
        <p:scale>
          <a:sx n="75" d="100"/>
          <a:sy n="75" d="100"/>
        </p:scale>
        <p:origin x="13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boesen\Dropbox%20(Tax%20Foundation)\Documents\Excise%20Tax%20Primer%20Paper\figures%20and%20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1'!$C$7:$C$14</c:f>
              <c:strCache>
                <c:ptCount val="8"/>
                <c:pt idx="0">
                  <c:v>Lowest Quintile</c:v>
                </c:pt>
                <c:pt idx="1">
                  <c:v>Second Quintile</c:v>
                </c:pt>
                <c:pt idx="2">
                  <c:v>Middle Quintile</c:v>
                </c:pt>
                <c:pt idx="3">
                  <c:v>Fourth Quintile</c:v>
                </c:pt>
                <c:pt idx="4">
                  <c:v>81st to 90th Percentiles</c:v>
                </c:pt>
                <c:pt idx="5">
                  <c:v>91st to 95th Percentiles</c:v>
                </c:pt>
                <c:pt idx="6">
                  <c:v>96th to 99th Percentiles</c:v>
                </c:pt>
                <c:pt idx="7">
                  <c:v>Top 1 Percent</c:v>
                </c:pt>
              </c:strCache>
            </c:strRef>
          </c:cat>
          <c:val>
            <c:numRef>
              <c:f>'Figure 1'!$D$7:$D$14</c:f>
              <c:numCache>
                <c:formatCode>General</c:formatCode>
                <c:ptCount val="8"/>
                <c:pt idx="0">
                  <c:v>1.8</c:v>
                </c:pt>
                <c:pt idx="1">
                  <c:v>1.2</c:v>
                </c:pt>
                <c:pt idx="2">
                  <c:v>0.9</c:v>
                </c:pt>
                <c:pt idx="3">
                  <c:v>0.7</c:v>
                </c:pt>
                <c:pt idx="4">
                  <c:v>0.6</c:v>
                </c:pt>
                <c:pt idx="5">
                  <c:v>0.5</c:v>
                </c:pt>
                <c:pt idx="6">
                  <c:v>0.4</c:v>
                </c:pt>
                <c:pt idx="7">
                  <c:v>0.2</c:v>
                </c:pt>
              </c:numCache>
            </c:numRef>
          </c:val>
          <c:extLst>
            <c:ext xmlns:c16="http://schemas.microsoft.com/office/drawing/2014/chart" uri="{C3380CC4-5D6E-409C-BE32-E72D297353CC}">
              <c16:uniqueId val="{00000000-7B5D-433B-A6F9-9253C04F4C6A}"/>
            </c:ext>
          </c:extLst>
        </c:ser>
        <c:dLbls>
          <c:showLegendKey val="0"/>
          <c:showVal val="0"/>
          <c:showCatName val="0"/>
          <c:showSerName val="0"/>
          <c:showPercent val="0"/>
          <c:showBubbleSize val="0"/>
        </c:dLbls>
        <c:gapWidth val="182"/>
        <c:axId val="932455695"/>
        <c:axId val="932447375"/>
      </c:barChart>
      <c:catAx>
        <c:axId val="932455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2447375"/>
        <c:crosses val="autoZero"/>
        <c:auto val="1"/>
        <c:lblAlgn val="ctr"/>
        <c:lblOffset val="100"/>
        <c:noMultiLvlLbl val="0"/>
      </c:catAx>
      <c:valAx>
        <c:axId val="9324473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2455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29672-F2A8-4CE0-8926-CD1F362C68C0}"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44FA4-9EA5-468F-B66F-A18BD0CDB96D}" type="slidenum">
              <a:rPr lang="en-US" smtClean="0"/>
              <a:t>‹#›</a:t>
            </a:fld>
            <a:endParaRPr lang="en-US"/>
          </a:p>
        </p:txBody>
      </p:sp>
    </p:spTree>
    <p:extLst>
      <p:ext uri="{BB962C8B-B14F-4D97-AF65-F5344CB8AC3E}">
        <p14:creationId xmlns:p14="http://schemas.microsoft.com/office/powerpoint/2010/main" val="202173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2</a:t>
            </a:fld>
            <a:endParaRPr lang="en-US"/>
          </a:p>
        </p:txBody>
      </p:sp>
    </p:spTree>
    <p:extLst>
      <p:ext uri="{BB962C8B-B14F-4D97-AF65-F5344CB8AC3E}">
        <p14:creationId xmlns:p14="http://schemas.microsoft.com/office/powerpoint/2010/main" val="214402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11</a:t>
            </a:fld>
            <a:endParaRPr lang="en-US"/>
          </a:p>
        </p:txBody>
      </p:sp>
    </p:spTree>
    <p:extLst>
      <p:ext uri="{BB962C8B-B14F-4D97-AF65-F5344CB8AC3E}">
        <p14:creationId xmlns:p14="http://schemas.microsoft.com/office/powerpoint/2010/main" val="89716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12</a:t>
            </a:fld>
            <a:endParaRPr lang="en-US"/>
          </a:p>
        </p:txBody>
      </p:sp>
    </p:spTree>
    <p:extLst>
      <p:ext uri="{BB962C8B-B14F-4D97-AF65-F5344CB8AC3E}">
        <p14:creationId xmlns:p14="http://schemas.microsoft.com/office/powerpoint/2010/main" val="2559014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13</a:t>
            </a:fld>
            <a:endParaRPr lang="en-US"/>
          </a:p>
        </p:txBody>
      </p:sp>
    </p:spTree>
    <p:extLst>
      <p:ext uri="{BB962C8B-B14F-4D97-AF65-F5344CB8AC3E}">
        <p14:creationId xmlns:p14="http://schemas.microsoft.com/office/powerpoint/2010/main" val="264646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14</a:t>
            </a:fld>
            <a:endParaRPr lang="en-US"/>
          </a:p>
        </p:txBody>
      </p:sp>
    </p:spTree>
    <p:extLst>
      <p:ext uri="{BB962C8B-B14F-4D97-AF65-F5344CB8AC3E}">
        <p14:creationId xmlns:p14="http://schemas.microsoft.com/office/powerpoint/2010/main" val="3632822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15</a:t>
            </a:fld>
            <a:endParaRPr lang="en-US"/>
          </a:p>
        </p:txBody>
      </p:sp>
    </p:spTree>
    <p:extLst>
      <p:ext uri="{BB962C8B-B14F-4D97-AF65-F5344CB8AC3E}">
        <p14:creationId xmlns:p14="http://schemas.microsoft.com/office/powerpoint/2010/main" val="290385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3</a:t>
            </a:fld>
            <a:endParaRPr lang="en-US"/>
          </a:p>
        </p:txBody>
      </p:sp>
    </p:spTree>
    <p:extLst>
      <p:ext uri="{BB962C8B-B14F-4D97-AF65-F5344CB8AC3E}">
        <p14:creationId xmlns:p14="http://schemas.microsoft.com/office/powerpoint/2010/main" val="223536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4</a:t>
            </a:fld>
            <a:endParaRPr lang="en-US"/>
          </a:p>
        </p:txBody>
      </p:sp>
    </p:spTree>
    <p:extLst>
      <p:ext uri="{BB962C8B-B14F-4D97-AF65-F5344CB8AC3E}">
        <p14:creationId xmlns:p14="http://schemas.microsoft.com/office/powerpoint/2010/main" val="85476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5</a:t>
            </a:fld>
            <a:endParaRPr lang="en-US"/>
          </a:p>
        </p:txBody>
      </p:sp>
    </p:spTree>
    <p:extLst>
      <p:ext uri="{BB962C8B-B14F-4D97-AF65-F5344CB8AC3E}">
        <p14:creationId xmlns:p14="http://schemas.microsoft.com/office/powerpoint/2010/main" val="149126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6</a:t>
            </a:fld>
            <a:endParaRPr lang="en-US"/>
          </a:p>
        </p:txBody>
      </p:sp>
    </p:spTree>
    <p:extLst>
      <p:ext uri="{BB962C8B-B14F-4D97-AF65-F5344CB8AC3E}">
        <p14:creationId xmlns:p14="http://schemas.microsoft.com/office/powerpoint/2010/main" val="67755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7</a:t>
            </a:fld>
            <a:endParaRPr lang="en-US"/>
          </a:p>
        </p:txBody>
      </p:sp>
    </p:spTree>
    <p:extLst>
      <p:ext uri="{BB962C8B-B14F-4D97-AF65-F5344CB8AC3E}">
        <p14:creationId xmlns:p14="http://schemas.microsoft.com/office/powerpoint/2010/main" val="127135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8</a:t>
            </a:fld>
            <a:endParaRPr lang="en-US"/>
          </a:p>
        </p:txBody>
      </p:sp>
    </p:spTree>
    <p:extLst>
      <p:ext uri="{BB962C8B-B14F-4D97-AF65-F5344CB8AC3E}">
        <p14:creationId xmlns:p14="http://schemas.microsoft.com/office/powerpoint/2010/main" val="1241271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9</a:t>
            </a:fld>
            <a:endParaRPr lang="en-US"/>
          </a:p>
        </p:txBody>
      </p:sp>
    </p:spTree>
    <p:extLst>
      <p:ext uri="{BB962C8B-B14F-4D97-AF65-F5344CB8AC3E}">
        <p14:creationId xmlns:p14="http://schemas.microsoft.com/office/powerpoint/2010/main" val="393141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444FA4-9EA5-468F-B66F-A18BD0CDB96D}" type="slidenum">
              <a:rPr lang="en-US" smtClean="0"/>
              <a:t>10</a:t>
            </a:fld>
            <a:endParaRPr lang="en-US"/>
          </a:p>
        </p:txBody>
      </p:sp>
    </p:spTree>
    <p:extLst>
      <p:ext uri="{BB962C8B-B14F-4D97-AF65-F5344CB8AC3E}">
        <p14:creationId xmlns:p14="http://schemas.microsoft.com/office/powerpoint/2010/main" val="3402342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6E95-3BEB-044D-BF85-E6910E154E8F}"/>
              </a:ext>
            </a:extLst>
          </p:cNvPr>
          <p:cNvSpPr>
            <a:spLocks noGrp="1"/>
          </p:cNvSpPr>
          <p:nvPr>
            <p:ph type="ctrTitle"/>
          </p:nvPr>
        </p:nvSpPr>
        <p:spPr>
          <a:xfrm>
            <a:off x="1524000" y="1907068"/>
            <a:ext cx="9144000" cy="1973223"/>
          </a:xfrm>
          <a:ln>
            <a:noFill/>
          </a:ln>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EB64932-9E28-AF4B-A425-848F56C67880}"/>
              </a:ext>
            </a:extLst>
          </p:cNvPr>
          <p:cNvSpPr>
            <a:spLocks noGrp="1"/>
          </p:cNvSpPr>
          <p:nvPr>
            <p:ph type="subTitle" idx="1"/>
          </p:nvPr>
        </p:nvSpPr>
        <p:spPr>
          <a:xfrm>
            <a:off x="1524000" y="4323236"/>
            <a:ext cx="9144000" cy="136839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AA7EE06-CAD0-4848-9436-5DC3BF75B64D}"/>
              </a:ext>
            </a:extLst>
          </p:cNvPr>
          <p:cNvPicPr>
            <a:picLocks noChangeAspect="1"/>
          </p:cNvPicPr>
          <p:nvPr userDrawn="1"/>
        </p:nvPicPr>
        <p:blipFill>
          <a:blip r:embed="rId3"/>
          <a:stretch>
            <a:fillRect/>
          </a:stretch>
        </p:blipFill>
        <p:spPr>
          <a:xfrm>
            <a:off x="8560591" y="320860"/>
            <a:ext cx="3252290" cy="857064"/>
          </a:xfrm>
          <a:prstGeom prst="rect">
            <a:avLst/>
          </a:prstGeom>
        </p:spPr>
      </p:pic>
      <p:cxnSp>
        <p:nvCxnSpPr>
          <p:cNvPr id="13" name="Straight Connector 12">
            <a:extLst>
              <a:ext uri="{FF2B5EF4-FFF2-40B4-BE49-F238E27FC236}">
                <a16:creationId xmlns:a16="http://schemas.microsoft.com/office/drawing/2014/main" id="{AE2DE438-4CEF-894C-A884-2A2193F0A5B4}"/>
              </a:ext>
            </a:extLst>
          </p:cNvPr>
          <p:cNvCxnSpPr/>
          <p:nvPr userDrawn="1"/>
        </p:nvCxnSpPr>
        <p:spPr>
          <a:xfrm>
            <a:off x="1524000" y="4109988"/>
            <a:ext cx="9144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27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F9F5-2F4C-CB43-8B6A-42EED322C39E}"/>
              </a:ext>
            </a:extLst>
          </p:cNvPr>
          <p:cNvSpPr>
            <a:spLocks noGrp="1"/>
          </p:cNvSpPr>
          <p:nvPr>
            <p:ph type="title"/>
          </p:nvPr>
        </p:nvSpPr>
        <p:spPr/>
        <p:txBody>
          <a:bodyPr/>
          <a:lstStyle>
            <a:lvl1pPr>
              <a:defRPr u="none">
                <a:solidFill>
                  <a:srgbClr val="0094FF"/>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F648508-1904-BC4B-987E-9A018C6E56F1}"/>
              </a:ext>
            </a:extLst>
          </p:cNvPr>
          <p:cNvSpPr>
            <a:spLocks noGrp="1"/>
          </p:cNvSpPr>
          <p:nvPr>
            <p:ph idx="1"/>
          </p:nvPr>
        </p:nvSpPr>
        <p:spPr/>
        <p:txBody>
          <a:bodyPr/>
          <a:lstStyle>
            <a:lvl1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C09EB390-51FC-E046-AD57-1331A6A0A605}"/>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8" name="TextBox 7">
            <a:extLst>
              <a:ext uri="{FF2B5EF4-FFF2-40B4-BE49-F238E27FC236}">
                <a16:creationId xmlns:a16="http://schemas.microsoft.com/office/drawing/2014/main" id="{29D6BFF3-3DEB-AA4C-B237-9281F1AC443E}"/>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49948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0EEB-C65D-E641-A07B-EED286E82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613BCE-89AD-B04A-B5CB-578B993A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extBox 6">
            <a:extLst>
              <a:ext uri="{FF2B5EF4-FFF2-40B4-BE49-F238E27FC236}">
                <a16:creationId xmlns:a16="http://schemas.microsoft.com/office/drawing/2014/main" id="{8664816F-5AE0-5A44-AF35-E0522D412039}"/>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8" name="TextBox 7">
            <a:extLst>
              <a:ext uri="{FF2B5EF4-FFF2-40B4-BE49-F238E27FC236}">
                <a16:creationId xmlns:a16="http://schemas.microsoft.com/office/drawing/2014/main" id="{5B466C73-0D9E-8B4E-BA52-976818F28922}"/>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4453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8BDE-07ED-824C-885A-958D5D288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2B661-1416-FD4B-81E6-01B7FA87A8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7A132-7A29-BA43-A39E-093E390BA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A0FA45C0-8247-DB4D-8185-4FA6779D230C}"/>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9" name="TextBox 8">
            <a:extLst>
              <a:ext uri="{FF2B5EF4-FFF2-40B4-BE49-F238E27FC236}">
                <a16:creationId xmlns:a16="http://schemas.microsoft.com/office/drawing/2014/main" id="{B910D789-DD5A-EB46-8BC7-D07E88390CA9}"/>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95835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7146-73E2-D84A-A412-DCACED73C0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DEBEE7-AF8D-A84C-BED3-507278328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EFCD6-D909-CB41-9A44-ACE93801C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F87D0-77F6-3742-9BF2-B42DA65D7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20680-283B-4847-A386-720943533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51A5B074-14CC-E243-9FA1-9C9B16B765A6}"/>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11" name="TextBox 10">
            <a:extLst>
              <a:ext uri="{FF2B5EF4-FFF2-40B4-BE49-F238E27FC236}">
                <a16:creationId xmlns:a16="http://schemas.microsoft.com/office/drawing/2014/main" id="{2FF16C13-0235-9A41-9990-6DFC83266D27}"/>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70718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326A-E63E-004D-91F0-EB6D50378BAD}"/>
              </a:ext>
            </a:extLst>
          </p:cNvPr>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id="{20B823C1-FEBF-4D49-AA4C-789A3616DE58}"/>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7" name="TextBox 6">
            <a:extLst>
              <a:ext uri="{FF2B5EF4-FFF2-40B4-BE49-F238E27FC236}">
                <a16:creationId xmlns:a16="http://schemas.microsoft.com/office/drawing/2014/main" id="{1A851581-520D-A740-8E10-230A1477FC37}"/>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able Placeholder 8">
            <a:extLst>
              <a:ext uri="{FF2B5EF4-FFF2-40B4-BE49-F238E27FC236}">
                <a16:creationId xmlns:a16="http://schemas.microsoft.com/office/drawing/2014/main" id="{C2393706-CFB9-9340-9E18-2543963AFE1A}"/>
              </a:ext>
            </a:extLst>
          </p:cNvPr>
          <p:cNvSpPr>
            <a:spLocks noGrp="1"/>
          </p:cNvSpPr>
          <p:nvPr>
            <p:ph type="tbl" sz="quarter" idx="10"/>
          </p:nvPr>
        </p:nvSpPr>
        <p:spPr>
          <a:xfrm>
            <a:off x="1231900" y="1954213"/>
            <a:ext cx="9269413" cy="3300412"/>
          </a:xfrm>
        </p:spPr>
        <p:txBody>
          <a:bodyPr/>
          <a:lstStyle>
            <a:lvl1pPr marL="0" indent="0">
              <a:buNone/>
              <a:defRPr/>
            </a:lvl1pPr>
          </a:lstStyle>
          <a:p>
            <a:endParaRPr lang="en-US" dirty="0"/>
          </a:p>
        </p:txBody>
      </p:sp>
    </p:spTree>
    <p:extLst>
      <p:ext uri="{BB962C8B-B14F-4D97-AF65-F5344CB8AC3E}">
        <p14:creationId xmlns:p14="http://schemas.microsoft.com/office/powerpoint/2010/main" val="223887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A43C-2755-AE49-8480-338B84C47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0D6B8-6C55-534D-B1FC-F1F3396B1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0B8E4-9437-AB48-9216-CF89E6151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Box 7">
            <a:extLst>
              <a:ext uri="{FF2B5EF4-FFF2-40B4-BE49-F238E27FC236}">
                <a16:creationId xmlns:a16="http://schemas.microsoft.com/office/drawing/2014/main" id="{5BB28008-527C-7540-979B-AACB8669CF07}"/>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9" name="TextBox 8">
            <a:extLst>
              <a:ext uri="{FF2B5EF4-FFF2-40B4-BE49-F238E27FC236}">
                <a16:creationId xmlns:a16="http://schemas.microsoft.com/office/drawing/2014/main" id="{034C6BE2-ED0F-2147-8915-B7D4CA56B99E}"/>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88558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AF64-6BAC-0748-AFCD-3963128CD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53D06D-5E40-2E47-BA60-B2F940140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968CA2-7429-5A4D-9362-51A2CBA07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Box 7">
            <a:extLst>
              <a:ext uri="{FF2B5EF4-FFF2-40B4-BE49-F238E27FC236}">
                <a16:creationId xmlns:a16="http://schemas.microsoft.com/office/drawing/2014/main" id="{C4177040-AC03-154A-A222-938A96B33535}"/>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9" name="TextBox 8">
            <a:extLst>
              <a:ext uri="{FF2B5EF4-FFF2-40B4-BE49-F238E27FC236}">
                <a16:creationId xmlns:a16="http://schemas.microsoft.com/office/drawing/2014/main" id="{08AA07D3-A8B7-654C-985B-B1256D0BD923}"/>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61185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6184-739C-CE47-97A5-205BF0F10E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660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745EB-55C9-DE4A-9784-29B879DEA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5D0196A-31C8-3345-951D-613AA253E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209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b="1" kern="1200">
          <a:solidFill>
            <a:srgbClr val="0094FF"/>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51BA-528C-0640-81FA-016FD2552E9D}"/>
              </a:ext>
            </a:extLst>
          </p:cNvPr>
          <p:cNvSpPr>
            <a:spLocks noGrp="1"/>
          </p:cNvSpPr>
          <p:nvPr>
            <p:ph type="ctrTitle"/>
          </p:nvPr>
        </p:nvSpPr>
        <p:spPr/>
        <p:txBody>
          <a:bodyPr>
            <a:normAutofit/>
          </a:bodyPr>
          <a:lstStyle/>
          <a:p>
            <a:r>
              <a:rPr lang="en-US" cap="all" dirty="0"/>
              <a:t>State Tax Policy </a:t>
            </a:r>
            <a:br>
              <a:rPr lang="en-US" cap="all" dirty="0"/>
            </a:br>
            <a:r>
              <a:rPr lang="en-US" cap="all" dirty="0"/>
              <a:t>Boot Camp</a:t>
            </a:r>
          </a:p>
        </p:txBody>
      </p:sp>
      <p:sp>
        <p:nvSpPr>
          <p:cNvPr id="3" name="Subtitle 2">
            <a:extLst>
              <a:ext uri="{FF2B5EF4-FFF2-40B4-BE49-F238E27FC236}">
                <a16:creationId xmlns:a16="http://schemas.microsoft.com/office/drawing/2014/main" id="{301B51F5-499C-9B4F-BE14-52C288057B89}"/>
              </a:ext>
            </a:extLst>
          </p:cNvPr>
          <p:cNvSpPr>
            <a:spLocks noGrp="1"/>
          </p:cNvSpPr>
          <p:nvPr>
            <p:ph type="subTitle" idx="1"/>
          </p:nvPr>
        </p:nvSpPr>
        <p:spPr/>
        <p:txBody>
          <a:bodyPr/>
          <a:lstStyle/>
          <a:p>
            <a:r>
              <a:rPr lang="en-US" dirty="0"/>
              <a:t>Session Four</a:t>
            </a:r>
          </a:p>
        </p:txBody>
      </p:sp>
    </p:spTree>
    <p:extLst>
      <p:ext uri="{BB962C8B-B14F-4D97-AF65-F5344CB8AC3E}">
        <p14:creationId xmlns:p14="http://schemas.microsoft.com/office/powerpoint/2010/main" val="77146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RECREATIONAL MARIJUANA</a:t>
            </a:r>
            <a:br>
              <a:rPr lang="en-US" dirty="0"/>
            </a:br>
            <a:r>
              <a:rPr lang="en-US" sz="2500" dirty="0">
                <a:solidFill>
                  <a:schemeClr val="tx1">
                    <a:lumMod val="75000"/>
                    <a:lumOff val="25000"/>
                  </a:schemeClr>
                </a:solidFill>
              </a:rPr>
              <a:t>A FORMIDABLE CHALLENGE</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793891"/>
            <a:ext cx="4840582" cy="4262705"/>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A large number of states are contemplating creating a legal pathway to recreational marijuana sales. </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States that have legalized are mostly levying </a:t>
            </a:r>
            <a:r>
              <a:rPr lang="en-US" sz="1600" i="1"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ad valorem </a:t>
            </a: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taxes. </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One state (Alaska) levies a specific tax.</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10 states levy taxes by price.</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Four states have mixed tax designs.</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cs typeface="Lato" panose="020F0502020204030203" pitchFamily="34" charset="0"/>
              </a:rPr>
              <a:t>Any tax system should either be nimble enough or be updated frequently enough to capture new products as they enter the market.</a:t>
            </a: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8194" name="Picture 2" descr="cannabis use more common in western and northeastern states, recreational marijuana tax, recreational marijuana taxation">
            <a:extLst>
              <a:ext uri="{FF2B5EF4-FFF2-40B4-BE49-F238E27FC236}">
                <a16:creationId xmlns:a16="http://schemas.microsoft.com/office/drawing/2014/main" id="{754E05AE-DAEE-4048-A2C5-AFD8C3E94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236" y="1175418"/>
            <a:ext cx="6241116" cy="507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29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RECREATIONAL MARIJUANA</a:t>
            </a:r>
            <a:br>
              <a:rPr lang="en-US" dirty="0"/>
            </a:br>
            <a:r>
              <a:rPr lang="en-US" sz="2500" dirty="0">
                <a:solidFill>
                  <a:schemeClr val="tx1">
                    <a:lumMod val="75000"/>
                    <a:lumOff val="25000"/>
                  </a:schemeClr>
                </a:solidFill>
              </a:rPr>
              <a:t>REVENUE ESTIMATIONS</a:t>
            </a:r>
            <a:endParaRPr lang="en-US"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9697DBDB-A117-46BE-9579-5C4E7280D6EF}"/>
              </a:ext>
            </a:extLst>
          </p:cNvPr>
          <p:cNvGraphicFramePr>
            <a:graphicFrameLocks noGrp="1"/>
          </p:cNvGraphicFramePr>
          <p:nvPr>
            <p:extLst>
              <p:ext uri="{D42A27DB-BD31-4B8C-83A1-F6EECF244321}">
                <p14:modId xmlns:p14="http://schemas.microsoft.com/office/powerpoint/2010/main" val="3946910268"/>
              </p:ext>
            </p:extLst>
          </p:nvPr>
        </p:nvGraphicFramePr>
        <p:xfrm>
          <a:off x="738415" y="1517276"/>
          <a:ext cx="5679142" cy="4861688"/>
        </p:xfrm>
        <a:graphic>
          <a:graphicData uri="http://schemas.openxmlformats.org/drawingml/2006/table">
            <a:tbl>
              <a:tblPr/>
              <a:tblGrid>
                <a:gridCol w="2839571">
                  <a:extLst>
                    <a:ext uri="{9D8B030D-6E8A-4147-A177-3AD203B41FA5}">
                      <a16:colId xmlns:a16="http://schemas.microsoft.com/office/drawing/2014/main" val="493701529"/>
                    </a:ext>
                  </a:extLst>
                </a:gridCol>
                <a:gridCol w="2839571">
                  <a:extLst>
                    <a:ext uri="{9D8B030D-6E8A-4147-A177-3AD203B41FA5}">
                      <a16:colId xmlns:a16="http://schemas.microsoft.com/office/drawing/2014/main" val="1613479288"/>
                    </a:ext>
                  </a:extLst>
                </a:gridCol>
              </a:tblGrid>
              <a:tr h="174240">
                <a:tc gridSpan="2">
                  <a:txBody>
                    <a:bodyPr/>
                    <a:lstStyle/>
                    <a:p>
                      <a:pPr algn="l" fontAlgn="ctr" latinLnBrk="0"/>
                      <a:r>
                        <a:rPr lang="en-US" sz="1000" b="1" i="1" dirty="0">
                          <a:effectLst/>
                          <a:latin typeface="Lato" panose="020F0502020204030203" pitchFamily="34" charset="0"/>
                          <a:cs typeface="Lato" panose="020F0502020204030203" pitchFamily="34" charset="0"/>
                        </a:rPr>
                        <a:t>Based on Average Taxes Paid by Marijuana Users in Colorado</a:t>
                      </a:r>
                      <a:endParaRPr lang="en-US" sz="1000" b="1"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extLst>
                  <a:ext uri="{0D108BD9-81ED-4DB2-BD59-A6C34878D82A}">
                    <a16:rowId xmlns:a16="http://schemas.microsoft.com/office/drawing/2014/main" val="657019286"/>
                  </a:ext>
                </a:extLst>
              </a:tr>
              <a:tr h="331448">
                <a:tc>
                  <a:txBody>
                    <a:bodyPr/>
                    <a:lstStyle/>
                    <a:p>
                      <a:pPr algn="l" fontAlgn="ctr" latinLnBrk="0"/>
                      <a:r>
                        <a:rPr lang="en-US" sz="1000" b="1">
                          <a:effectLst/>
                          <a:latin typeface="Lato" panose="020F0502020204030203" pitchFamily="34" charset="0"/>
                          <a:cs typeface="Lato" panose="020F0502020204030203" pitchFamily="34" charset="0"/>
                        </a:rPr>
                        <a:t>State</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000" b="1">
                          <a:effectLst/>
                          <a:latin typeface="Lato" panose="020F0502020204030203" pitchFamily="34" charset="0"/>
                          <a:cs typeface="Lato" panose="020F0502020204030203" pitchFamily="34" charset="0"/>
                        </a:rPr>
                        <a:t>Annual Excise Tax Revenue Based on Colorado Receipts FY 2019 (Million $)</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658963310"/>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Alabama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$102</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497964450"/>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Alaska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$30 ($19)</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3850021606"/>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Arizona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$197</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569378537"/>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Arkansas</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$65</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2938092935"/>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California (a)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$1,209 ($308)</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663292754"/>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Colorado</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$252 ($252)</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52516692"/>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Connecticut</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$112</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212249565"/>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Delaware</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$27</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4235370112"/>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District of Columbia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dirty="0">
                          <a:effectLst/>
                          <a:latin typeface="Lato" panose="020F0502020204030203" pitchFamily="34" charset="0"/>
                          <a:cs typeface="Lato" panose="020F0502020204030203" pitchFamily="34" charset="0"/>
                        </a:rPr>
                        <a:t>$31</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555304439"/>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Florida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$508</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866895438"/>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Georgia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$213</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607414294"/>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Hawaii</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$31</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2719294073"/>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Idaho</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$35</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4030892421"/>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Illinois</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$312</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415807085"/>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Indiana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$171</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747700812"/>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Iowa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$56</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2551262469"/>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Kansas</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$45</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327836784"/>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Kentucky</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$92</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3832332645"/>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Louisiana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$89</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298248261"/>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Maine</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$59</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4019885764"/>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Maryland</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dirty="0">
                          <a:effectLst/>
                          <a:latin typeface="Lato" panose="020F0502020204030203" pitchFamily="34" charset="0"/>
                          <a:cs typeface="Lato" panose="020F0502020204030203" pitchFamily="34" charset="0"/>
                        </a:rPr>
                        <a:t>$152</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930215011"/>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Massachusetts (a)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$246 ($22)</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953930888"/>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Michigan</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$326</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0103867"/>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Minnesota</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$134</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929863503"/>
                  </a:ext>
                </a:extLst>
              </a:tr>
              <a:tr h="174240">
                <a:tc>
                  <a:txBody>
                    <a:bodyPr/>
                    <a:lstStyle/>
                    <a:p>
                      <a:pPr fontAlgn="base" latinLnBrk="0"/>
                      <a:r>
                        <a:rPr lang="en-US" sz="1000" b="1" dirty="0">
                          <a:effectLst/>
                          <a:latin typeface="Lato" panose="020F0502020204030203" pitchFamily="34" charset="0"/>
                          <a:cs typeface="Lato" panose="020F0502020204030203" pitchFamily="34" charset="0"/>
                        </a:rPr>
                        <a:t>Mississippi</a:t>
                      </a:r>
                      <a:endParaRPr lang="en-US" sz="1000" dirty="0">
                        <a:effectLst/>
                        <a:latin typeface="Lato" panose="020F0502020204030203" pitchFamily="34" charset="0"/>
                        <a:cs typeface="Lato" panose="020F0502020204030203" pitchFamily="34" charset="0"/>
                      </a:endParaRP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dirty="0">
                          <a:effectLst/>
                          <a:latin typeface="Lato" panose="020F0502020204030203" pitchFamily="34" charset="0"/>
                          <a:cs typeface="Lato" panose="020F0502020204030203" pitchFamily="34" charset="0"/>
                        </a:rPr>
                        <a:t>$51</a:t>
                      </a:r>
                    </a:p>
                  </a:txBody>
                  <a:tcPr marL="17336" marR="17336" marT="8668" marB="866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632849428"/>
                  </a:ext>
                </a:extLst>
              </a:tr>
            </a:tbl>
          </a:graphicData>
        </a:graphic>
      </p:graphicFrame>
      <p:graphicFrame>
        <p:nvGraphicFramePr>
          <p:cNvPr id="3" name="Table 2">
            <a:extLst>
              <a:ext uri="{FF2B5EF4-FFF2-40B4-BE49-F238E27FC236}">
                <a16:creationId xmlns:a16="http://schemas.microsoft.com/office/drawing/2014/main" id="{2A0AF5C8-43FC-47FB-92C4-7C26A66CFDDD}"/>
              </a:ext>
            </a:extLst>
          </p:cNvPr>
          <p:cNvGraphicFramePr>
            <a:graphicFrameLocks noGrp="1"/>
          </p:cNvGraphicFramePr>
          <p:nvPr>
            <p:extLst>
              <p:ext uri="{D42A27DB-BD31-4B8C-83A1-F6EECF244321}">
                <p14:modId xmlns:p14="http://schemas.microsoft.com/office/powerpoint/2010/main" val="2410106795"/>
              </p:ext>
            </p:extLst>
          </p:nvPr>
        </p:nvGraphicFramePr>
        <p:xfrm>
          <a:off x="6417557" y="1187078"/>
          <a:ext cx="5168900" cy="5202630"/>
        </p:xfrm>
        <a:graphic>
          <a:graphicData uri="http://schemas.openxmlformats.org/drawingml/2006/table">
            <a:tbl>
              <a:tblPr/>
              <a:tblGrid>
                <a:gridCol w="2584450">
                  <a:extLst>
                    <a:ext uri="{9D8B030D-6E8A-4147-A177-3AD203B41FA5}">
                      <a16:colId xmlns:a16="http://schemas.microsoft.com/office/drawing/2014/main" val="369569204"/>
                    </a:ext>
                  </a:extLst>
                </a:gridCol>
                <a:gridCol w="2584450">
                  <a:extLst>
                    <a:ext uri="{9D8B030D-6E8A-4147-A177-3AD203B41FA5}">
                      <a16:colId xmlns:a16="http://schemas.microsoft.com/office/drawing/2014/main" val="652187231"/>
                    </a:ext>
                  </a:extLst>
                </a:gridCol>
              </a:tblGrid>
              <a:tr h="183283">
                <a:tc>
                  <a:txBody>
                    <a:bodyPr/>
                    <a:lstStyle/>
                    <a:p>
                      <a:pPr fontAlgn="base" latinLnBrk="0"/>
                      <a:r>
                        <a:rPr lang="en-US" sz="1000" b="1">
                          <a:effectLst/>
                          <a:latin typeface="Lato" panose="020F0502020204030203" pitchFamily="34" charset="0"/>
                          <a:cs typeface="Lato" panose="020F0502020204030203" pitchFamily="34" charset="0"/>
                        </a:rPr>
                        <a:t>Missouri</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$132</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3106853344"/>
                  </a:ext>
                </a:extLst>
              </a:tr>
              <a:tr h="183283">
                <a:tc>
                  <a:txBody>
                    <a:bodyPr/>
                    <a:lstStyle/>
                    <a:p>
                      <a:pPr fontAlgn="base" latinLnBrk="0"/>
                      <a:r>
                        <a:rPr lang="en-US" sz="1000" b="1">
                          <a:effectLst/>
                          <a:latin typeface="Lato" panose="020F0502020204030203" pitchFamily="34" charset="0"/>
                          <a:cs typeface="Lato" panose="020F0502020204030203" pitchFamily="34" charset="0"/>
                        </a:rPr>
                        <a:t>Montana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$39</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15250943"/>
                  </a:ext>
                </a:extLst>
              </a:tr>
              <a:tr h="183283">
                <a:tc>
                  <a:txBody>
                    <a:bodyPr/>
                    <a:lstStyle/>
                    <a:p>
                      <a:pPr fontAlgn="base" latinLnBrk="0"/>
                      <a:r>
                        <a:rPr lang="en-US" sz="1000" b="1">
                          <a:effectLst/>
                          <a:latin typeface="Lato" panose="020F0502020204030203" pitchFamily="34" charset="0"/>
                          <a:cs typeface="Lato" panose="020F0502020204030203" pitchFamily="34" charset="0"/>
                        </a:rPr>
                        <a:t>Nebraska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$39</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2132376434"/>
                  </a:ext>
                </a:extLst>
              </a:tr>
              <a:tr h="183283">
                <a:tc>
                  <a:txBody>
                    <a:bodyPr/>
                    <a:lstStyle/>
                    <a:p>
                      <a:pPr fontAlgn="base" latinLnBrk="0"/>
                      <a:r>
                        <a:rPr lang="en-US" sz="1000" b="1">
                          <a:effectLst/>
                          <a:latin typeface="Lato" panose="020F0502020204030203" pitchFamily="34" charset="0"/>
                          <a:cs typeface="Lato" panose="020F0502020204030203" pitchFamily="34" charset="0"/>
                        </a:rPr>
                        <a:t>Nevada (a)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$116 ($99)</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4148312258"/>
                  </a:ext>
                </a:extLst>
              </a:tr>
              <a:tr h="183283">
                <a:tc>
                  <a:txBody>
                    <a:bodyPr/>
                    <a:lstStyle/>
                    <a:p>
                      <a:pPr fontAlgn="base" latinLnBrk="0"/>
                      <a:r>
                        <a:rPr lang="en-US" sz="1000" b="1">
                          <a:effectLst/>
                          <a:latin typeface="Lato" panose="020F0502020204030203" pitchFamily="34" charset="0"/>
                          <a:cs typeface="Lato" panose="020F0502020204030203" pitchFamily="34" charset="0"/>
                        </a:rPr>
                        <a:t>New Hampshire</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$51</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4127292111"/>
                  </a:ext>
                </a:extLst>
              </a:tr>
              <a:tr h="183283">
                <a:tc>
                  <a:txBody>
                    <a:bodyPr/>
                    <a:lstStyle/>
                    <a:p>
                      <a:pPr fontAlgn="base" latinLnBrk="0"/>
                      <a:r>
                        <a:rPr lang="en-US" sz="1000" b="1">
                          <a:effectLst/>
                          <a:latin typeface="Lato" panose="020F0502020204030203" pitchFamily="34" charset="0"/>
                          <a:cs typeface="Lato" panose="020F0502020204030203" pitchFamily="34" charset="0"/>
                        </a:rPr>
                        <a:t>New Jersey</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$181</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804422489"/>
                  </a:ext>
                </a:extLst>
              </a:tr>
              <a:tr h="183283">
                <a:tc>
                  <a:txBody>
                    <a:bodyPr/>
                    <a:lstStyle/>
                    <a:p>
                      <a:pPr fontAlgn="base" latinLnBrk="0"/>
                      <a:r>
                        <a:rPr lang="en-US" sz="1000" b="1" dirty="0">
                          <a:effectLst/>
                          <a:latin typeface="Lato" panose="020F0502020204030203" pitchFamily="34" charset="0"/>
                          <a:cs typeface="Lato" panose="020F0502020204030203" pitchFamily="34" charset="0"/>
                        </a:rPr>
                        <a:t>New Mexico</a:t>
                      </a:r>
                      <a:endParaRPr lang="en-US" sz="1000" dirty="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$68</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639280076"/>
                  </a:ext>
                </a:extLst>
              </a:tr>
              <a:tr h="183283">
                <a:tc>
                  <a:txBody>
                    <a:bodyPr/>
                    <a:lstStyle/>
                    <a:p>
                      <a:pPr fontAlgn="base" latinLnBrk="0"/>
                      <a:r>
                        <a:rPr lang="en-US" sz="1000" b="1">
                          <a:effectLst/>
                          <a:latin typeface="Lato" panose="020F0502020204030203" pitchFamily="34" charset="0"/>
                          <a:cs typeface="Lato" panose="020F0502020204030203" pitchFamily="34" charset="0"/>
                        </a:rPr>
                        <a:t>New York</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$499</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392708628"/>
                  </a:ext>
                </a:extLst>
              </a:tr>
              <a:tr h="183283">
                <a:tc>
                  <a:txBody>
                    <a:bodyPr/>
                    <a:lstStyle/>
                    <a:p>
                      <a:pPr fontAlgn="base" latinLnBrk="0"/>
                      <a:r>
                        <a:rPr lang="en-US" sz="1000" b="1">
                          <a:effectLst/>
                          <a:latin typeface="Lato" panose="020F0502020204030203" pitchFamily="34" charset="0"/>
                          <a:cs typeface="Lato" panose="020F0502020204030203" pitchFamily="34" charset="0"/>
                        </a:rPr>
                        <a:t>North Carolina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$200</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681861565"/>
                  </a:ext>
                </a:extLst>
              </a:tr>
              <a:tr h="183283">
                <a:tc>
                  <a:txBody>
                    <a:bodyPr/>
                    <a:lstStyle/>
                    <a:p>
                      <a:pPr fontAlgn="base" latinLnBrk="0"/>
                      <a:r>
                        <a:rPr lang="en-US" sz="1000" b="1">
                          <a:effectLst/>
                          <a:latin typeface="Lato" panose="020F0502020204030203" pitchFamily="34" charset="0"/>
                          <a:cs typeface="Lato" panose="020F0502020204030203" pitchFamily="34" charset="0"/>
                        </a:rPr>
                        <a:t>North Dakota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$14</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35976105"/>
                  </a:ext>
                </a:extLst>
              </a:tr>
              <a:tr h="183283">
                <a:tc>
                  <a:txBody>
                    <a:bodyPr/>
                    <a:lstStyle/>
                    <a:p>
                      <a:pPr fontAlgn="base" latinLnBrk="0"/>
                      <a:r>
                        <a:rPr lang="en-US" sz="1000" b="1">
                          <a:effectLst/>
                          <a:latin typeface="Lato" panose="020F0502020204030203" pitchFamily="34" charset="0"/>
                          <a:cs typeface="Lato" panose="020F0502020204030203" pitchFamily="34" charset="0"/>
                        </a:rPr>
                        <a:t>Ohio</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$247</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700475025"/>
                  </a:ext>
                </a:extLst>
              </a:tr>
              <a:tr h="183283">
                <a:tc>
                  <a:txBody>
                    <a:bodyPr/>
                    <a:lstStyle/>
                    <a:p>
                      <a:pPr fontAlgn="base" latinLnBrk="0"/>
                      <a:r>
                        <a:rPr lang="en-US" sz="1000" b="1" dirty="0">
                          <a:effectLst/>
                          <a:latin typeface="Lato" panose="020F0502020204030203" pitchFamily="34" charset="0"/>
                          <a:cs typeface="Lato" panose="020F0502020204030203" pitchFamily="34" charset="0"/>
                        </a:rPr>
                        <a:t>Oklahoma</a:t>
                      </a:r>
                      <a:endParaRPr lang="en-US" sz="1000" dirty="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$73</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637087389"/>
                  </a:ext>
                </a:extLst>
              </a:tr>
              <a:tr h="183283">
                <a:tc>
                  <a:txBody>
                    <a:bodyPr/>
                    <a:lstStyle/>
                    <a:p>
                      <a:pPr fontAlgn="base" latinLnBrk="0"/>
                      <a:r>
                        <a:rPr lang="en-US" sz="1000" b="1">
                          <a:effectLst/>
                          <a:latin typeface="Lato" panose="020F0502020204030203" pitchFamily="34" charset="0"/>
                          <a:cs typeface="Lato" panose="020F0502020204030203" pitchFamily="34" charset="0"/>
                        </a:rPr>
                        <a:t>Oregon (a)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$207 ($102)</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2377799399"/>
                  </a:ext>
                </a:extLst>
              </a:tr>
              <a:tr h="183283">
                <a:tc>
                  <a:txBody>
                    <a:bodyPr/>
                    <a:lstStyle/>
                    <a:p>
                      <a:pPr fontAlgn="base" latinLnBrk="0"/>
                      <a:r>
                        <a:rPr lang="en-US" sz="1000" b="1">
                          <a:effectLst/>
                          <a:latin typeface="Lato" panose="020F0502020204030203" pitchFamily="34" charset="0"/>
                          <a:cs typeface="Lato" panose="020F0502020204030203" pitchFamily="34" charset="0"/>
                        </a:rPr>
                        <a:t>Pennsylvania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$279</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808131179"/>
                  </a:ext>
                </a:extLst>
              </a:tr>
              <a:tr h="183283">
                <a:tc>
                  <a:txBody>
                    <a:bodyPr/>
                    <a:lstStyle/>
                    <a:p>
                      <a:pPr fontAlgn="base" latinLnBrk="0"/>
                      <a:r>
                        <a:rPr lang="en-US" sz="1000" b="1">
                          <a:effectLst/>
                          <a:latin typeface="Lato" panose="020F0502020204030203" pitchFamily="34" charset="0"/>
                          <a:cs typeface="Lato" panose="020F0502020204030203" pitchFamily="34" charset="0"/>
                        </a:rPr>
                        <a:t>Rhode Island</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$41</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260569041"/>
                  </a:ext>
                </a:extLst>
              </a:tr>
              <a:tr h="183283">
                <a:tc>
                  <a:txBody>
                    <a:bodyPr/>
                    <a:lstStyle/>
                    <a:p>
                      <a:pPr fontAlgn="base" latinLnBrk="0"/>
                      <a:r>
                        <a:rPr lang="en-US" sz="1000" b="1">
                          <a:effectLst/>
                          <a:latin typeface="Lato" panose="020F0502020204030203" pitchFamily="34" charset="0"/>
                          <a:cs typeface="Lato" panose="020F0502020204030203" pitchFamily="34" charset="0"/>
                        </a:rPr>
                        <a:t>South Carolina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$106</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233207080"/>
                  </a:ext>
                </a:extLst>
              </a:tr>
              <a:tr h="183283">
                <a:tc>
                  <a:txBody>
                    <a:bodyPr/>
                    <a:lstStyle/>
                    <a:p>
                      <a:pPr fontAlgn="base" latinLnBrk="0"/>
                      <a:r>
                        <a:rPr lang="en-US" sz="1000" b="1">
                          <a:effectLst/>
                          <a:latin typeface="Lato" panose="020F0502020204030203" pitchFamily="34" charset="0"/>
                          <a:cs typeface="Lato" panose="020F0502020204030203" pitchFamily="34" charset="0"/>
                        </a:rPr>
                        <a:t>South Dakota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$15</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571059241"/>
                  </a:ext>
                </a:extLst>
              </a:tr>
              <a:tr h="183283">
                <a:tc>
                  <a:txBody>
                    <a:bodyPr/>
                    <a:lstStyle/>
                    <a:p>
                      <a:pPr fontAlgn="base" latinLnBrk="0"/>
                      <a:r>
                        <a:rPr lang="en-US" sz="1000" b="1">
                          <a:effectLst/>
                          <a:latin typeface="Lato" panose="020F0502020204030203" pitchFamily="34" charset="0"/>
                          <a:cs typeface="Lato" panose="020F0502020204030203" pitchFamily="34" charset="0"/>
                        </a:rPr>
                        <a:t>Tennessee</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$146</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223346553"/>
                  </a:ext>
                </a:extLst>
              </a:tr>
              <a:tr h="183283">
                <a:tc>
                  <a:txBody>
                    <a:bodyPr/>
                    <a:lstStyle/>
                    <a:p>
                      <a:pPr fontAlgn="base" latinLnBrk="0"/>
                      <a:r>
                        <a:rPr lang="en-US" sz="1000" b="1">
                          <a:effectLst/>
                          <a:latin typeface="Lato" panose="020F0502020204030203" pitchFamily="34" charset="0"/>
                          <a:cs typeface="Lato" panose="020F0502020204030203" pitchFamily="34" charset="0"/>
                        </a:rPr>
                        <a:t>Texas</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$415</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59164846"/>
                  </a:ext>
                </a:extLst>
              </a:tr>
              <a:tr h="183283">
                <a:tc>
                  <a:txBody>
                    <a:bodyPr/>
                    <a:lstStyle/>
                    <a:p>
                      <a:pPr fontAlgn="base" latinLnBrk="0"/>
                      <a:r>
                        <a:rPr lang="en-US" sz="1000" b="1">
                          <a:effectLst/>
                          <a:latin typeface="Lato" panose="020F0502020204030203" pitchFamily="34" charset="0"/>
                          <a:cs typeface="Lato" panose="020F0502020204030203" pitchFamily="34" charset="0"/>
                        </a:rPr>
                        <a:t>Utah</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$44</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484417762"/>
                  </a:ext>
                </a:extLst>
              </a:tr>
              <a:tr h="183283">
                <a:tc>
                  <a:txBody>
                    <a:bodyPr/>
                    <a:lstStyle/>
                    <a:p>
                      <a:pPr fontAlgn="base" latinLnBrk="0"/>
                      <a:r>
                        <a:rPr lang="en-US" sz="1000" b="1">
                          <a:effectLst/>
                          <a:latin typeface="Lato" panose="020F0502020204030203" pitchFamily="34" charset="0"/>
                          <a:cs typeface="Lato" panose="020F0502020204030203" pitchFamily="34" charset="0"/>
                        </a:rPr>
                        <a:t>Vermont</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$32</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3054422956"/>
                  </a:ext>
                </a:extLst>
              </a:tr>
              <a:tr h="183283">
                <a:tc>
                  <a:txBody>
                    <a:bodyPr/>
                    <a:lstStyle/>
                    <a:p>
                      <a:pPr fontAlgn="base" latinLnBrk="0"/>
                      <a:r>
                        <a:rPr lang="en-US" sz="1000" b="1">
                          <a:effectLst/>
                          <a:latin typeface="Lato" panose="020F0502020204030203" pitchFamily="34" charset="0"/>
                          <a:cs typeface="Lato" panose="020F0502020204030203" pitchFamily="34" charset="0"/>
                        </a:rPr>
                        <a:t>Virginia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$154</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200980139"/>
                  </a:ext>
                </a:extLst>
              </a:tr>
              <a:tr h="183283">
                <a:tc>
                  <a:txBody>
                    <a:bodyPr/>
                    <a:lstStyle/>
                    <a:p>
                      <a:pPr fontAlgn="base" latinLnBrk="0"/>
                      <a:r>
                        <a:rPr lang="en-US" sz="1000" b="1">
                          <a:effectLst/>
                          <a:latin typeface="Lato" panose="020F0502020204030203" pitchFamily="34" charset="0"/>
                          <a:cs typeface="Lato" panose="020F0502020204030203" pitchFamily="34" charset="0"/>
                        </a:rPr>
                        <a:t>Washington (a)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a:effectLst/>
                          <a:latin typeface="Lato" panose="020F0502020204030203" pitchFamily="34" charset="0"/>
                          <a:cs typeface="Lato" panose="020F0502020204030203" pitchFamily="34" charset="0"/>
                        </a:rPr>
                        <a:t>$314 ($390)</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3309622923"/>
                  </a:ext>
                </a:extLst>
              </a:tr>
              <a:tr h="183283">
                <a:tc>
                  <a:txBody>
                    <a:bodyPr/>
                    <a:lstStyle/>
                    <a:p>
                      <a:pPr fontAlgn="base" latinLnBrk="0"/>
                      <a:r>
                        <a:rPr lang="en-US" sz="1000" b="1">
                          <a:effectLst/>
                          <a:latin typeface="Lato" panose="020F0502020204030203" pitchFamily="34" charset="0"/>
                          <a:cs typeface="Lato" panose="020F0502020204030203" pitchFamily="34" charset="0"/>
                        </a:rPr>
                        <a:t>West Virginia</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$44</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879337803"/>
                  </a:ext>
                </a:extLst>
              </a:tr>
              <a:tr h="183283">
                <a:tc>
                  <a:txBody>
                    <a:bodyPr/>
                    <a:lstStyle/>
                    <a:p>
                      <a:pPr fontAlgn="base" latinLnBrk="0"/>
                      <a:r>
                        <a:rPr lang="en-US" sz="1000" b="1">
                          <a:effectLst/>
                          <a:latin typeface="Lato" panose="020F0502020204030203" pitchFamily="34" charset="0"/>
                          <a:cs typeface="Lato" panose="020F0502020204030203" pitchFamily="34" charset="0"/>
                        </a:rPr>
                        <a:t>Wisconsin</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dirty="0">
                          <a:effectLst/>
                          <a:latin typeface="Lato" panose="020F0502020204030203" pitchFamily="34" charset="0"/>
                          <a:cs typeface="Lato" panose="020F0502020204030203" pitchFamily="34" charset="0"/>
                        </a:rPr>
                        <a:t>$132</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281005"/>
                  </a:ext>
                </a:extLst>
              </a:tr>
              <a:tr h="183283">
                <a:tc>
                  <a:txBody>
                    <a:bodyPr/>
                    <a:lstStyle/>
                    <a:p>
                      <a:pPr fontAlgn="base" latinLnBrk="0"/>
                      <a:r>
                        <a:rPr lang="en-US" sz="1000" b="1">
                          <a:effectLst/>
                          <a:latin typeface="Lato" panose="020F0502020204030203" pitchFamily="34" charset="0"/>
                          <a:cs typeface="Lato" panose="020F0502020204030203" pitchFamily="34" charset="0"/>
                        </a:rPr>
                        <a:t>Wyoming</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00">
                          <a:effectLst/>
                          <a:latin typeface="Lato" panose="020F0502020204030203" pitchFamily="34" charset="0"/>
                          <a:cs typeface="Lato" panose="020F0502020204030203" pitchFamily="34" charset="0"/>
                        </a:rPr>
                        <a:t>$11</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751967343"/>
                  </a:ext>
                </a:extLst>
              </a:tr>
              <a:tr h="183283">
                <a:tc>
                  <a:txBody>
                    <a:bodyPr/>
                    <a:lstStyle/>
                    <a:p>
                      <a:pPr fontAlgn="base" latinLnBrk="0"/>
                      <a:r>
                        <a:rPr lang="en-US" sz="1000" b="1">
                          <a:effectLst/>
                          <a:latin typeface="Lato" panose="020F0502020204030203" pitchFamily="34" charset="0"/>
                          <a:cs typeface="Lato" panose="020F0502020204030203" pitchFamily="34" charset="0"/>
                        </a:rPr>
                        <a:t>Total</a:t>
                      </a:r>
                      <a:endParaRPr lang="en-US" sz="1000">
                        <a:effectLst/>
                        <a:latin typeface="Lato" panose="020F0502020204030203" pitchFamily="34" charset="0"/>
                        <a:cs typeface="Lato" panose="020F0502020204030203" pitchFamily="34" charset="0"/>
                      </a:endParaRP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00" dirty="0">
                          <a:effectLst/>
                          <a:latin typeface="Lato" panose="020F0502020204030203" pitchFamily="34" charset="0"/>
                          <a:cs typeface="Lato" panose="020F0502020204030203" pitchFamily="34" charset="0"/>
                        </a:rPr>
                        <a:t>$8,143.47</a:t>
                      </a:r>
                    </a:p>
                  </a:txBody>
                  <a:tcPr marL="40290" marR="40290" marT="20145" marB="201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3260570663"/>
                  </a:ext>
                </a:extLst>
              </a:tr>
            </a:tbl>
          </a:graphicData>
        </a:graphic>
      </p:graphicFrame>
    </p:spTree>
    <p:extLst>
      <p:ext uri="{BB962C8B-B14F-4D97-AF65-F5344CB8AC3E}">
        <p14:creationId xmlns:p14="http://schemas.microsoft.com/office/powerpoint/2010/main" val="25481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VAPOR PRODUCTS</a:t>
            </a:r>
            <a:br>
              <a:rPr lang="en-US" dirty="0"/>
            </a:br>
            <a:r>
              <a:rPr lang="en-US" sz="2500" dirty="0">
                <a:solidFill>
                  <a:schemeClr val="tx1">
                    <a:lumMod val="75000"/>
                    <a:lumOff val="25000"/>
                  </a:schemeClr>
                </a:solidFill>
              </a:rPr>
              <a:t>SHOULD THEY BE TREATED LIKE TOBACCO?</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793891"/>
            <a:ext cx="4840582" cy="3293209"/>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The nicotine market in America has changed dramatically over the last decade.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From a pure public health standpoint, the rationale for taxing nicotine products can seem weak. </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The concept of </a:t>
            </a: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h</a:t>
            </a: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arm reduction is relevant to excise tax design because vapor products are less harmful than combustible tobacco products</a:t>
            </a: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7170" name="Picture 2" descr="state vapor taxes, vaping taxes by state, vape taxes by state, state vapor taxes, vapor taxes in your state">
            <a:extLst>
              <a:ext uri="{FF2B5EF4-FFF2-40B4-BE49-F238E27FC236}">
                <a16:creationId xmlns:a16="http://schemas.microsoft.com/office/drawing/2014/main" id="{3B384FF8-5A09-496E-8EFD-8EEA93B0C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92623"/>
            <a:ext cx="5456484" cy="471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8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SPORTS BETTING</a:t>
            </a:r>
            <a:br>
              <a:rPr lang="en-US" dirty="0"/>
            </a:br>
            <a:r>
              <a:rPr lang="en-US" sz="2500" dirty="0">
                <a:solidFill>
                  <a:schemeClr val="tx1">
                    <a:lumMod val="75000"/>
                    <a:lumOff val="25000"/>
                  </a:schemeClr>
                </a:solidFill>
              </a:rPr>
              <a:t>WHAT ARE THE PITFALLS?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793891"/>
            <a:ext cx="4840582" cy="3662541"/>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Made possible after SCOTUS decision in Murphy v. National Collegiate Athletic Association. </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Example of excise category where </a:t>
            </a:r>
            <a:r>
              <a:rPr lang="en-US" sz="1600" i="1"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ad valorem </a:t>
            </a: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tax is appropriate. </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cs typeface="Lato" panose="020F0502020204030203" pitchFamily="34" charset="0"/>
              </a:rPr>
              <a:t>Like recreational marijuana dispensaries, sports betting operators compete against illicit operators. </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cs typeface="Lato" panose="020F0502020204030203" pitchFamily="34" charset="0"/>
              </a:rPr>
              <a:t>Leagues want in on the revenue generation as well with so-called “integrity fees”.</a:t>
            </a: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6146" name="Picture 2" descr="New York sports betting revenue, New York budget gap, New York revenue shortfall, New York fiscal crisis">
            <a:extLst>
              <a:ext uri="{FF2B5EF4-FFF2-40B4-BE49-F238E27FC236}">
                <a16:creationId xmlns:a16="http://schemas.microsoft.com/office/drawing/2014/main" id="{9C8184F2-A060-4D51-B156-17C5070DE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365" y="817604"/>
            <a:ext cx="5872350" cy="510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62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SUGAR-SWEETENED BEVERAGES</a:t>
            </a:r>
            <a:br>
              <a:rPr lang="en-US" dirty="0"/>
            </a:br>
            <a:r>
              <a:rPr lang="en-US" sz="2500" dirty="0">
                <a:solidFill>
                  <a:schemeClr val="tx1">
                    <a:lumMod val="75000"/>
                    <a:lumOff val="25000"/>
                  </a:schemeClr>
                </a:solidFill>
              </a:rPr>
              <a:t>IS IT WARRANTED?</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793891"/>
            <a:ext cx="4840582" cy="3293209"/>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Only levied at the local level although several states have been or are considering statewide SSB taxes.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Commonly designed as revenue raisers as they don’t differentiate tax burden between low-sugar and high-sugar beverages. </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cs typeface="Lato" panose="020F0502020204030203" pitchFamily="34" charset="0"/>
              </a:rPr>
              <a:t>Base too narrow to internalize negative externalities associated with sugar consumption</a:t>
            </a: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5122" name="Picture 2" descr="Soda Pop Can Icons - Download Free Vector Icons | Noun Project">
            <a:extLst>
              <a:ext uri="{FF2B5EF4-FFF2-40B4-BE49-F238E27FC236}">
                <a16:creationId xmlns:a16="http://schemas.microsoft.com/office/drawing/2014/main" id="{A6FD2CD9-5700-411D-B865-66FB9A471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759" y="1569944"/>
            <a:ext cx="3718111" cy="371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85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LOOKING AHEAD</a:t>
            </a:r>
            <a:br>
              <a:rPr lang="en-US" dirty="0"/>
            </a:br>
            <a:r>
              <a:rPr lang="en-US" sz="2500" dirty="0">
                <a:solidFill>
                  <a:schemeClr val="tx1">
                    <a:lumMod val="75000"/>
                    <a:lumOff val="25000"/>
                  </a:schemeClr>
                </a:solidFill>
              </a:rPr>
              <a:t>THE FUTURE OF EXCISE TAXES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793891"/>
            <a:ext cx="4840582" cy="5016758"/>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More categories relevant for excise taxes continue to emerge and old ones may disappear.</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Plastics, spring water, ride-hailing recent examples. </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One should remember that negative externalities are associated with most common consumption and that tax policy does not happen in a vacuum.</a:t>
            </a:r>
          </a:p>
          <a:p>
            <a:pPr marL="28575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Excise taxes should generally not be imposed in expectation of raising stable recurring general fund revenue. </a:t>
            </a:r>
          </a:p>
          <a:p>
            <a:pPr marL="285750" lvl="0" indent="-285750" defTabSz="45720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lvl="0" indent="-285750" defTabSz="45720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spTree>
    <p:extLst>
      <p:ext uri="{BB962C8B-B14F-4D97-AF65-F5344CB8AC3E}">
        <p14:creationId xmlns:p14="http://schemas.microsoft.com/office/powerpoint/2010/main" val="177400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EXCISE TAXATION</a:t>
            </a:r>
            <a:br>
              <a:rPr lang="en-US" dirty="0"/>
            </a:br>
            <a:r>
              <a:rPr lang="en-US" sz="2500" dirty="0">
                <a:solidFill>
                  <a:schemeClr val="tx1">
                    <a:lumMod val="75000"/>
                    <a:lumOff val="25000"/>
                  </a:schemeClr>
                </a:solidFill>
              </a:rPr>
              <a:t>WHAT IS IT AND WHEN SHOULD THEY BE LEVIED?</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610410"/>
            <a:ext cx="4840582" cy="5247590"/>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According to the IRS, an excise tax is a consumption tax </a:t>
            </a:r>
            <a:r>
              <a:rPr kumimoji="0" lang="en-US" sz="1700" b="0" i="0"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rPr>
              <a:t>“</a:t>
            </a:r>
            <a:r>
              <a:rPr kumimoji="0" lang="en-US" sz="1700" b="0" i="1"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rPr>
              <a:t>imposed on the sale of specific goods or services, or on certain uses.” </a:t>
            </a:r>
          </a:p>
          <a:p>
            <a:pPr marL="285750" indent="-285750" defTabSz="457200">
              <a:lnSpc>
                <a:spcPct val="150000"/>
              </a:lnSpc>
              <a:buFont typeface="Arial" panose="020B0604020202020204" pitchFamily="34" charset="0"/>
              <a:buChar char="•"/>
            </a:pPr>
            <a:r>
              <a:rPr lang="en-US" sz="17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The importance of excise tax revenue has declined over time.</a:t>
            </a:r>
            <a:endParaRPr kumimoji="0" lang="en-US" sz="1700" b="0" i="1"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endParaRPr>
          </a:p>
          <a:p>
            <a:pPr marL="285750" lvl="0" indent="-285750" defTabSz="457200">
              <a:lnSpc>
                <a:spcPct val="150000"/>
              </a:lnSpc>
              <a:buFont typeface="Arial" panose="020B0604020202020204" pitchFamily="34" charset="0"/>
              <a:buChar char="•"/>
            </a:pPr>
            <a:r>
              <a:rPr lang="en-US" sz="17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Narrow by design and traditionally levied on widely consumed goods like alcohol, motor fuel, and tobacco.</a:t>
            </a:r>
            <a:endParaRPr kumimoji="0" lang="en-US" sz="1700" b="0"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endParaRPr>
          </a:p>
          <a:p>
            <a:pPr marL="285750" lvl="0" indent="-285750" defTabSz="457200">
              <a:lnSpc>
                <a:spcPct val="150000"/>
              </a:lnSpc>
              <a:buFont typeface="Arial" panose="020B0604020202020204" pitchFamily="34" charset="0"/>
              <a:buChar char="•"/>
            </a:pPr>
            <a:r>
              <a:rPr lang="en-US" sz="17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Excise taxes should generally only be levied to internalize negative externalities or to establish a user fee-system.</a:t>
            </a:r>
          </a:p>
          <a:p>
            <a:pPr marL="285750" lvl="0" indent="-285750" defTabSz="45720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graphicFrame>
        <p:nvGraphicFramePr>
          <p:cNvPr id="6" name="Chart 5">
            <a:extLst>
              <a:ext uri="{FF2B5EF4-FFF2-40B4-BE49-F238E27FC236}">
                <a16:creationId xmlns:a16="http://schemas.microsoft.com/office/drawing/2014/main" id="{86C7E901-E788-46F4-B449-1B75EEBD3D4C}"/>
              </a:ext>
            </a:extLst>
          </p:cNvPr>
          <p:cNvGraphicFramePr/>
          <p:nvPr>
            <p:extLst>
              <p:ext uri="{D42A27DB-BD31-4B8C-83A1-F6EECF244321}">
                <p14:modId xmlns:p14="http://schemas.microsoft.com/office/powerpoint/2010/main" val="3082031862"/>
              </p:ext>
            </p:extLst>
          </p:nvPr>
        </p:nvGraphicFramePr>
        <p:xfrm>
          <a:off x="6613005" y="2082800"/>
          <a:ext cx="4501848" cy="395922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CEB4F70-F58D-41D1-AC78-64CC18A9E3DF}"/>
              </a:ext>
            </a:extLst>
          </p:cNvPr>
          <p:cNvSpPr txBox="1"/>
          <p:nvPr/>
        </p:nvSpPr>
        <p:spPr>
          <a:xfrm>
            <a:off x="6454588" y="1682112"/>
            <a:ext cx="5737412" cy="523220"/>
          </a:xfrm>
          <a:prstGeom prst="rect">
            <a:avLst/>
          </a:prstGeom>
          <a:noFill/>
        </p:spPr>
        <p:txBody>
          <a:bodyPr wrap="square">
            <a:spAutoFit/>
          </a:bodyPr>
          <a:lstStyle/>
          <a:p>
            <a:r>
              <a:rPr lang="en-US" sz="1400" b="1" i="1" dirty="0">
                <a:effectLst/>
                <a:latin typeface="Lato" panose="020F0502020204030203" pitchFamily="34" charset="0"/>
                <a:ea typeface="Calibri" panose="020F0502020204030204" pitchFamily="34" charset="0"/>
                <a:cs typeface="Lato" panose="020F0502020204030203" pitchFamily="34" charset="0"/>
              </a:rPr>
              <a:t>Low-Income Americans Pay the Highest Effective Federal Excise Tax Rates</a:t>
            </a:r>
            <a:br>
              <a:rPr lang="en-US" sz="1400" b="1" i="1" dirty="0">
                <a:effectLst/>
                <a:latin typeface="Lato" panose="020F0502020204030203" pitchFamily="34" charset="0"/>
                <a:ea typeface="Calibri" panose="020F0502020204030204" pitchFamily="34" charset="0"/>
                <a:cs typeface="Lato" panose="020F0502020204030203" pitchFamily="34" charset="0"/>
              </a:rPr>
            </a:br>
            <a:r>
              <a:rPr lang="en-US" sz="1400" b="1" i="1" dirty="0">
                <a:effectLst/>
                <a:latin typeface="Lato" panose="020F0502020204030203" pitchFamily="34" charset="0"/>
                <a:ea typeface="Calibri" panose="020F0502020204030204" pitchFamily="34" charset="0"/>
                <a:cs typeface="Lato" panose="020F0502020204030203" pitchFamily="34" charset="0"/>
              </a:rPr>
              <a:t>Average Excise Tax Rate by Income Group, 2017 </a:t>
            </a:r>
            <a:endParaRPr lang="en-US" sz="1400" b="1" i="1" dirty="0">
              <a:latin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31D34B83-82E3-4827-8B17-E91AB68F6789}"/>
              </a:ext>
            </a:extLst>
          </p:cNvPr>
          <p:cNvSpPr txBox="1"/>
          <p:nvPr/>
        </p:nvSpPr>
        <p:spPr>
          <a:xfrm>
            <a:off x="6454589" y="6042026"/>
            <a:ext cx="6094878" cy="261610"/>
          </a:xfrm>
          <a:prstGeom prst="rect">
            <a:avLst/>
          </a:prstGeom>
          <a:noFill/>
        </p:spPr>
        <p:txBody>
          <a:bodyPr wrap="square">
            <a:spAutoFit/>
          </a:bodyPr>
          <a:lstStyle/>
          <a:p>
            <a:r>
              <a:rPr lang="en-US" sz="1100" i="1" dirty="0">
                <a:effectLst/>
                <a:latin typeface="Lato" panose="020F0502020204030203" pitchFamily="34" charset="0"/>
                <a:ea typeface="Calibri" panose="020F0502020204030204" pitchFamily="34" charset="0"/>
                <a:cs typeface="Lato" panose="020F0502020204030203" pitchFamily="34" charset="0"/>
              </a:rPr>
              <a:t>Source: Congressional Budget Office</a:t>
            </a:r>
            <a:endParaRPr lang="en-US" sz="1100" dirty="0">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2161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PIGOUVIAN TAXES</a:t>
            </a:r>
            <a:br>
              <a:rPr lang="en-US" dirty="0"/>
            </a:br>
            <a:r>
              <a:rPr lang="en-US" sz="2500" dirty="0">
                <a:solidFill>
                  <a:schemeClr val="tx1">
                    <a:lumMod val="75000"/>
                    <a:lumOff val="25000"/>
                  </a:schemeClr>
                </a:solidFill>
              </a:rPr>
              <a:t>WHAT IS IT?</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475101"/>
            <a:ext cx="4840582" cy="5386090"/>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A tax, named after British economist Arthur C. Pigou, on a market transaction that creates a negative externality or an additional cost.</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An externality is a side effect, societal cost, or consequence of an economic transaction or activity that is not reflected in the cost of said transaction or activity and not primarily borne by those directly involved in the transaction or activity. </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Excise taxes are often in tension with themselves pursuing dual contradictory goals at the same time.</a:t>
            </a:r>
            <a:endPar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endParaRPr>
          </a:p>
          <a:p>
            <a:pPr marL="285750" lvl="0" indent="-285750" defTabSz="45720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61E708C9-8BED-4E6D-9639-516F9A54BA1A}"/>
              </a:ext>
            </a:extLst>
          </p:cNvPr>
          <p:cNvPicPr>
            <a:picLocks noChangeAspect="1"/>
          </p:cNvPicPr>
          <p:nvPr/>
        </p:nvPicPr>
        <p:blipFill>
          <a:blip r:embed="rId3"/>
          <a:stretch>
            <a:fillRect/>
          </a:stretch>
        </p:blipFill>
        <p:spPr>
          <a:xfrm>
            <a:off x="6469650" y="1793891"/>
            <a:ext cx="5098330" cy="3966882"/>
          </a:xfrm>
          <a:prstGeom prst="rect">
            <a:avLst/>
          </a:prstGeom>
        </p:spPr>
      </p:pic>
    </p:spTree>
    <p:extLst>
      <p:ext uri="{BB962C8B-B14F-4D97-AF65-F5344CB8AC3E}">
        <p14:creationId xmlns:p14="http://schemas.microsoft.com/office/powerpoint/2010/main" val="142715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TAX DESIGN</a:t>
            </a:r>
            <a:br>
              <a:rPr lang="en-US" dirty="0"/>
            </a:br>
            <a:r>
              <a:rPr lang="en-US" sz="2500" dirty="0">
                <a:solidFill>
                  <a:schemeClr val="tx1">
                    <a:lumMod val="75000"/>
                    <a:lumOff val="25000"/>
                  </a:schemeClr>
                </a:solidFill>
              </a:rPr>
              <a:t>BASE, RATE, AND REVENUE</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501791"/>
            <a:ext cx="4840582" cy="5386090"/>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The t</a:t>
            </a:r>
            <a:r>
              <a:rPr kumimoji="0" lang="en-US" sz="1600" b="0"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rPr>
              <a:t>ax base should be the best proxy for the negative externality or cost associated with consumption. </a:t>
            </a:r>
          </a:p>
          <a:p>
            <a:pPr marL="285750" lvl="0" indent="-285750" defTabSz="457200">
              <a:lnSpc>
                <a:spcPct val="150000"/>
              </a:lnSpc>
              <a:buFont typeface="Arial" panose="020B0604020202020204" pitchFamily="34" charset="0"/>
              <a:buChar char="•"/>
            </a:pPr>
            <a:r>
              <a:rPr lang="en-US" sz="1600" b="1"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Two standard designs:</a:t>
            </a:r>
            <a:endParaRPr kumimoji="0" lang="en-US" sz="1600" b="1"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endParaRPr>
          </a:p>
          <a:p>
            <a:pPr marL="742950" lvl="1" indent="-285750" defTabSz="457200">
              <a:lnSpc>
                <a:spcPct val="150000"/>
              </a:lnSpc>
              <a:buFont typeface="Arial" panose="020B0604020202020204" pitchFamily="34" charset="0"/>
              <a:buChar char="•"/>
            </a:pPr>
            <a:r>
              <a:rPr kumimoji="0" lang="en-US" sz="1400" b="0"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rPr>
              <a:t>Quantity-based (specific).</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P</a:t>
            </a:r>
            <a:r>
              <a:rPr kumimoji="0" lang="en-US" sz="1400" b="0"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rPr>
              <a:t>rice-based </a:t>
            </a:r>
            <a:r>
              <a:rPr kumimoji="0" lang="en-US" sz="1400" b="0" i="1"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rPr>
              <a:t>(ad valorem).</a:t>
            </a:r>
            <a:r>
              <a:rPr kumimoji="0" lang="en-US" sz="1400" b="0"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rPr>
              <a:t> </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Although difficult in practice, tax rates should aim to correspond to the cost associated with consumption.</a:t>
            </a:r>
            <a:endParaRPr kumimoji="0" lang="en-US" sz="1600" b="0"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endParaRP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Taxes should be levied earlier in the value chain to limit the number of taxpayers.  </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Revenue should be allocated to cover the cost associated with the taxed good or activity.</a:t>
            </a:r>
          </a:p>
          <a:p>
            <a:pPr marL="285750" indent="-285750">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sp>
        <p:nvSpPr>
          <p:cNvPr id="9" name="TextBox 8">
            <a:extLst>
              <a:ext uri="{FF2B5EF4-FFF2-40B4-BE49-F238E27FC236}">
                <a16:creationId xmlns:a16="http://schemas.microsoft.com/office/drawing/2014/main" id="{506C67C2-5AE4-41C5-89B3-D2A4D5482A82}"/>
              </a:ext>
            </a:extLst>
          </p:cNvPr>
          <p:cNvSpPr txBox="1"/>
          <p:nvPr/>
        </p:nvSpPr>
        <p:spPr>
          <a:xfrm>
            <a:off x="5870523" y="1846374"/>
            <a:ext cx="6094878" cy="3805144"/>
          </a:xfrm>
          <a:prstGeom prst="rect">
            <a:avLst/>
          </a:prstGeom>
          <a:blipFill dpi="0" rotWithShape="1">
            <a:blip r:embed="rId3">
              <a:alphaModFix amt="78000"/>
              <a:extLst>
                <a:ext uri="{28A0092B-C50C-407E-A947-70E740481C1C}">
                  <a14:useLocalDpi xmlns:a14="http://schemas.microsoft.com/office/drawing/2010/main" val="0"/>
                </a:ext>
              </a:extLst>
            </a:blip>
            <a:srcRect/>
            <a:stretch>
              <a:fillRect/>
            </a:stretch>
          </a:blipFill>
        </p:spPr>
        <p:txBody>
          <a:bodyPr wrap="square">
            <a:spAutoFit/>
          </a:bodyPr>
          <a:lstStyle/>
          <a:p>
            <a:pPr algn="ctr">
              <a:lnSpc>
                <a:spcPct val="107000"/>
              </a:lnSpc>
            </a:pPr>
            <a:r>
              <a:rPr lang="en-US" sz="1600" b="1" i="1" dirty="0">
                <a:solidFill>
                  <a:schemeClr val="bg1"/>
                </a:solidFill>
                <a:effectLst/>
                <a:latin typeface="Lato" panose="020F0502020204030203" pitchFamily="34" charset="0"/>
                <a:ea typeface="Calibri" panose="020F0502020204030204" pitchFamily="34" charset="0"/>
                <a:cs typeface="Lato" panose="020F0502020204030203" pitchFamily="34" charset="0"/>
              </a:rPr>
              <a:t>Five Principles for Excise Tax Design</a:t>
            </a:r>
            <a:endParaRPr lang="en-US" sz="1600" b="1" i="1" dirty="0">
              <a:solidFill>
                <a:schemeClr val="bg1"/>
              </a:solidFill>
              <a:latin typeface="Lato" panose="020F0502020204030203" pitchFamily="34" charset="0"/>
              <a:cs typeface="Lato" panose="020F0502020204030203" pitchFamily="34" charset="0"/>
            </a:endParaRPr>
          </a:p>
          <a:p>
            <a:pPr marR="0" lvl="0" algn="just">
              <a:lnSpc>
                <a:spcPct val="107000"/>
              </a:lnSpc>
              <a:spcBef>
                <a:spcPts val="0"/>
              </a:spcBef>
              <a:spcAft>
                <a:spcPts val="0"/>
              </a:spcAft>
            </a:pPr>
            <a:endParaRPr lang="en-US" sz="1600" dirty="0">
              <a:solidFill>
                <a:schemeClr val="bg1"/>
              </a:solidFill>
              <a:effectLst/>
              <a:latin typeface="Lato" panose="020F0502020204030203" pitchFamily="34" charset="0"/>
              <a:ea typeface="Calibri" panose="020F0502020204030204" pitchFamily="34" charset="0"/>
              <a:cs typeface="Lato" panose="020F0502020204030203"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400" dirty="0">
                <a:solidFill>
                  <a:schemeClr val="bg1"/>
                </a:solidFill>
                <a:effectLst/>
                <a:latin typeface="Lato" panose="020F0502020204030203" pitchFamily="34" charset="0"/>
                <a:ea typeface="Calibri" panose="020F0502020204030204" pitchFamily="34" charset="0"/>
                <a:cs typeface="Lato" panose="020F0502020204030203" pitchFamily="34" charset="0"/>
              </a:rPr>
              <a:t>Economic substitutes should not be included in excise tax bases.</a:t>
            </a:r>
          </a:p>
          <a:p>
            <a:pPr marL="342900" marR="0" lvl="0" indent="-342900" algn="just">
              <a:lnSpc>
                <a:spcPct val="150000"/>
              </a:lnSpc>
              <a:spcBef>
                <a:spcPts val="0"/>
              </a:spcBef>
              <a:spcAft>
                <a:spcPts val="0"/>
              </a:spcAft>
              <a:buFont typeface="Symbol" panose="05050102010706020507" pitchFamily="18" charset="2"/>
              <a:buChar char=""/>
            </a:pPr>
            <a:r>
              <a:rPr lang="en-US" sz="1400" dirty="0">
                <a:solidFill>
                  <a:schemeClr val="bg1"/>
                </a:solidFill>
                <a:effectLst/>
                <a:latin typeface="Lato" panose="020F0502020204030203" pitchFamily="34" charset="0"/>
                <a:ea typeface="Calibri" panose="020F0502020204030204" pitchFamily="34" charset="0"/>
                <a:cs typeface="Lato" panose="020F0502020204030203" pitchFamily="34" charset="0"/>
              </a:rPr>
              <a:t>An excise tax should target the negative externality or cost which means the tax base should be the best available proxy for those externalities or cost.</a:t>
            </a:r>
          </a:p>
          <a:p>
            <a:pPr marL="342900" marR="0" lvl="0" indent="-342900" algn="just">
              <a:lnSpc>
                <a:spcPct val="150000"/>
              </a:lnSpc>
              <a:spcBef>
                <a:spcPts val="0"/>
              </a:spcBef>
              <a:spcAft>
                <a:spcPts val="0"/>
              </a:spcAft>
              <a:buFont typeface="Symbol" panose="05050102010706020507" pitchFamily="18" charset="2"/>
              <a:buChar char=""/>
            </a:pPr>
            <a:r>
              <a:rPr lang="en-US" sz="1400" dirty="0">
                <a:solidFill>
                  <a:schemeClr val="bg1"/>
                </a:solidFill>
                <a:effectLst/>
                <a:latin typeface="Lato" panose="020F0502020204030203" pitchFamily="34" charset="0"/>
                <a:ea typeface="Calibri" panose="020F0502020204030204" pitchFamily="34" charset="0"/>
                <a:cs typeface="Lato" panose="020F0502020204030203" pitchFamily="34" charset="0"/>
              </a:rPr>
              <a:t>Specific taxes are superior to ad valorem taxes in most cases because quantity is associated with negative externalities or cost while a product’s price often shares no association.</a:t>
            </a:r>
          </a:p>
          <a:p>
            <a:pPr marL="342900" marR="0" lvl="0" indent="-342900" algn="just">
              <a:lnSpc>
                <a:spcPct val="150000"/>
              </a:lnSpc>
              <a:spcBef>
                <a:spcPts val="0"/>
              </a:spcBef>
              <a:spcAft>
                <a:spcPts val="0"/>
              </a:spcAft>
              <a:buFont typeface="Symbol" panose="05050102010706020507" pitchFamily="18" charset="2"/>
              <a:buChar char=""/>
            </a:pPr>
            <a:r>
              <a:rPr lang="en-US" sz="1400" dirty="0">
                <a:solidFill>
                  <a:schemeClr val="bg1"/>
                </a:solidFill>
                <a:effectLst/>
                <a:latin typeface="Lato" panose="020F0502020204030203" pitchFamily="34" charset="0"/>
                <a:ea typeface="Calibri" panose="020F0502020204030204" pitchFamily="34" charset="0"/>
                <a:cs typeface="Lato" panose="020F0502020204030203" pitchFamily="34" charset="0"/>
              </a:rPr>
              <a:t>An efficient tax rate is not the same as a revenue maximizing rate.</a:t>
            </a:r>
          </a:p>
          <a:p>
            <a:pPr marL="342900" marR="0" lvl="0" indent="-342900" algn="just">
              <a:lnSpc>
                <a:spcPct val="150000"/>
              </a:lnSpc>
              <a:spcBef>
                <a:spcPts val="0"/>
              </a:spcBef>
              <a:spcAft>
                <a:spcPts val="800"/>
              </a:spcAft>
              <a:buFont typeface="Symbol" panose="05050102010706020507" pitchFamily="18" charset="2"/>
              <a:buChar char=""/>
            </a:pPr>
            <a:r>
              <a:rPr lang="en-US" sz="1400" dirty="0">
                <a:solidFill>
                  <a:schemeClr val="bg1"/>
                </a:solidFill>
                <a:effectLst/>
                <a:latin typeface="Lato" panose="020F0502020204030203" pitchFamily="34" charset="0"/>
                <a:ea typeface="Calibri" panose="020F0502020204030204" pitchFamily="34" charset="0"/>
                <a:cs typeface="Lato" panose="020F0502020204030203" pitchFamily="34" charset="0"/>
              </a:rPr>
              <a:t>Appropriately leveled tax rates can be indexed to inflation to retain real value of tax level.</a:t>
            </a:r>
          </a:p>
        </p:txBody>
      </p:sp>
    </p:spTree>
    <p:extLst>
      <p:ext uri="{BB962C8B-B14F-4D97-AF65-F5344CB8AC3E}">
        <p14:creationId xmlns:p14="http://schemas.microsoft.com/office/powerpoint/2010/main" val="159077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A REGRESSIVE TAX</a:t>
            </a:r>
            <a:br>
              <a:rPr lang="en-US" dirty="0"/>
            </a:br>
            <a:r>
              <a:rPr lang="en-US" sz="2500" dirty="0">
                <a:solidFill>
                  <a:schemeClr val="tx1">
                    <a:lumMod val="75000"/>
                    <a:lumOff val="25000"/>
                  </a:schemeClr>
                </a:solidFill>
              </a:rPr>
              <a:t>TAX BURDEN DISTRIBUTION</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793891"/>
            <a:ext cx="4840582" cy="4301177"/>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Consumption taxes may result in higher effective rates for low-income taxpayers.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This effect is made worse if consumption of a good does not increase with ability to pay. Tobacco taxes is the prime example.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T</a:t>
            </a: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he fact that some excise taxes have regressive effects is no argument against levying them.</a:t>
            </a:r>
          </a:p>
          <a:p>
            <a:pPr marL="285750" lvl="0" indent="-285750" defTabSz="45720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lvl="0" indent="-285750" defTabSz="45720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lvl="0" indent="-285750" defTabSz="457200">
              <a:lnSpc>
                <a:spcPct val="150000"/>
              </a:lnSpc>
              <a:buFont typeface="Arial" panose="020B0604020202020204" pitchFamily="34" charset="0"/>
              <a:buChar char="•"/>
            </a:pPr>
            <a:endParaRPr kumimoji="0" lang="en-US" sz="17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graphicFrame>
        <p:nvGraphicFramePr>
          <p:cNvPr id="2" name="Table 1">
            <a:extLst>
              <a:ext uri="{FF2B5EF4-FFF2-40B4-BE49-F238E27FC236}">
                <a16:creationId xmlns:a16="http://schemas.microsoft.com/office/drawing/2014/main" id="{EB27D40D-F53A-462A-B3D6-A1E3415267A7}"/>
              </a:ext>
            </a:extLst>
          </p:cNvPr>
          <p:cNvGraphicFramePr>
            <a:graphicFrameLocks noGrp="1"/>
          </p:cNvGraphicFramePr>
          <p:nvPr>
            <p:extLst>
              <p:ext uri="{D42A27DB-BD31-4B8C-83A1-F6EECF244321}">
                <p14:modId xmlns:p14="http://schemas.microsoft.com/office/powerpoint/2010/main" val="267528580"/>
              </p:ext>
            </p:extLst>
          </p:nvPr>
        </p:nvGraphicFramePr>
        <p:xfrm>
          <a:off x="6024283" y="1956547"/>
          <a:ext cx="5788959" cy="3489509"/>
        </p:xfrm>
        <a:graphic>
          <a:graphicData uri="http://schemas.openxmlformats.org/drawingml/2006/table">
            <a:tbl>
              <a:tblPr firstRow="1" firstCol="1" bandRow="1">
                <a:tableStyleId>{C083E6E3-FA7D-4D7B-A595-EF9225AFEA82}</a:tableStyleId>
              </a:tblPr>
              <a:tblGrid>
                <a:gridCol w="1206625">
                  <a:extLst>
                    <a:ext uri="{9D8B030D-6E8A-4147-A177-3AD203B41FA5}">
                      <a16:colId xmlns:a16="http://schemas.microsoft.com/office/drawing/2014/main" val="3160295539"/>
                    </a:ext>
                  </a:extLst>
                </a:gridCol>
                <a:gridCol w="861682">
                  <a:extLst>
                    <a:ext uri="{9D8B030D-6E8A-4147-A177-3AD203B41FA5}">
                      <a16:colId xmlns:a16="http://schemas.microsoft.com/office/drawing/2014/main" val="1389445569"/>
                    </a:ext>
                  </a:extLst>
                </a:gridCol>
                <a:gridCol w="820424">
                  <a:extLst>
                    <a:ext uri="{9D8B030D-6E8A-4147-A177-3AD203B41FA5}">
                      <a16:colId xmlns:a16="http://schemas.microsoft.com/office/drawing/2014/main" val="332091258"/>
                    </a:ext>
                  </a:extLst>
                </a:gridCol>
                <a:gridCol w="820424">
                  <a:extLst>
                    <a:ext uri="{9D8B030D-6E8A-4147-A177-3AD203B41FA5}">
                      <a16:colId xmlns:a16="http://schemas.microsoft.com/office/drawing/2014/main" val="92505779"/>
                    </a:ext>
                  </a:extLst>
                </a:gridCol>
                <a:gridCol w="978692">
                  <a:extLst>
                    <a:ext uri="{9D8B030D-6E8A-4147-A177-3AD203B41FA5}">
                      <a16:colId xmlns:a16="http://schemas.microsoft.com/office/drawing/2014/main" val="646135739"/>
                    </a:ext>
                  </a:extLst>
                </a:gridCol>
                <a:gridCol w="1101112">
                  <a:extLst>
                    <a:ext uri="{9D8B030D-6E8A-4147-A177-3AD203B41FA5}">
                      <a16:colId xmlns:a16="http://schemas.microsoft.com/office/drawing/2014/main" val="1985482773"/>
                    </a:ext>
                  </a:extLst>
                </a:gridCol>
              </a:tblGrid>
              <a:tr h="793235">
                <a:tc>
                  <a:txBody>
                    <a:bodyPr/>
                    <a:lstStyle/>
                    <a:p>
                      <a:pPr algn="ctr"/>
                      <a:endParaRPr lang="en-US" sz="1100">
                        <a:effectLst/>
                        <a:latin typeface="Lato" panose="020F0502020204030203"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Highway</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Air Travel</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Lato" panose="020F0502020204030203" pitchFamily="34" charset="0"/>
                          <a:cs typeface="Lato" panose="020F0502020204030203" pitchFamily="34" charset="0"/>
                        </a:rPr>
                        <a:t>Alcohol</a:t>
                      </a:r>
                      <a:endParaRPr lang="en-US" sz="1100" dirty="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Tobacco</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Lato" panose="020F0502020204030203" pitchFamily="34" charset="0"/>
                          <a:cs typeface="Lato" panose="020F0502020204030203" pitchFamily="34" charset="0"/>
                        </a:rPr>
                        <a:t>Income distribution</a:t>
                      </a:r>
                      <a:endParaRPr lang="en-US" sz="1100" dirty="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3047174698"/>
                  </a:ext>
                </a:extLst>
              </a:tr>
              <a:tr h="449379">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Lowest quintile</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4.2%</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4.5%</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3.5%</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15.9%</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effectLst/>
                          <a:latin typeface="Lato" panose="020F0502020204030203" pitchFamily="34" charset="0"/>
                          <a:cs typeface="Lato" panose="020F0502020204030203" pitchFamily="34" charset="0"/>
                        </a:rPr>
                        <a:t>3.1%</a:t>
                      </a:r>
                      <a:endParaRPr lang="en-US" sz="1100" b="1" dirty="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1979696654"/>
                  </a:ext>
                </a:extLst>
              </a:tr>
              <a:tr h="449379">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Second quintile</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10.5%</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7.0%</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8.6%</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18.3%</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effectLst/>
                          <a:latin typeface="Lato" panose="020F0502020204030203" pitchFamily="34" charset="0"/>
                          <a:cs typeface="Lato" panose="020F0502020204030203" pitchFamily="34" charset="0"/>
                        </a:rPr>
                        <a:t>8.3%</a:t>
                      </a:r>
                      <a:endParaRPr lang="en-US" sz="1100" b="1" dirty="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2009890891"/>
                  </a:ext>
                </a:extLst>
              </a:tr>
              <a:tr h="449379">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Middle quintile</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17.1%</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14.1%</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17.2%</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Lato" panose="020F0502020204030203" pitchFamily="34" charset="0"/>
                          <a:cs typeface="Lato" panose="020F0502020204030203" pitchFamily="34" charset="0"/>
                        </a:rPr>
                        <a:t>18.1%</a:t>
                      </a:r>
                      <a:endParaRPr lang="en-US" sz="1100" dirty="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effectLst/>
                          <a:latin typeface="Lato" panose="020F0502020204030203" pitchFamily="34" charset="0"/>
                          <a:cs typeface="Lato" panose="020F0502020204030203" pitchFamily="34" charset="0"/>
                        </a:rPr>
                        <a:t>14.1%</a:t>
                      </a:r>
                      <a:endParaRPr lang="en-US" sz="1100" b="1" dirty="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1196266788"/>
                  </a:ext>
                </a:extLst>
              </a:tr>
              <a:tr h="449379">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Fourth quintile</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23.4%</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21.6%</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23.9%</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20.1%</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effectLst/>
                          <a:latin typeface="Lato" panose="020F0502020204030203" pitchFamily="34" charset="0"/>
                          <a:cs typeface="Lato" panose="020F0502020204030203" pitchFamily="34" charset="0"/>
                        </a:rPr>
                        <a:t>22.7%</a:t>
                      </a:r>
                      <a:endParaRPr lang="en-US" sz="1100" b="1" dirty="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1330654482"/>
                  </a:ext>
                </a:extLst>
              </a:tr>
              <a:tr h="449379">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Top quintile</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44.4%</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52.4%</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46.7%</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27.3%</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effectLst/>
                          <a:latin typeface="Lato" panose="020F0502020204030203" pitchFamily="34" charset="0"/>
                          <a:cs typeface="Lato" panose="020F0502020204030203" pitchFamily="34" charset="0"/>
                        </a:rPr>
                        <a:t>51.9%</a:t>
                      </a:r>
                      <a:endParaRPr lang="en-US" sz="1100" b="1" dirty="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2547273038"/>
                  </a:ext>
                </a:extLst>
              </a:tr>
              <a:tr h="449379">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Total</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100%</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100%</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100%</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latin typeface="Lato" panose="020F0502020204030203" pitchFamily="34" charset="0"/>
                          <a:cs typeface="Lato" panose="020F0502020204030203" pitchFamily="34" charset="0"/>
                        </a:rPr>
                        <a:t>100%</a:t>
                      </a:r>
                      <a:endParaRPr lang="en-US" sz="110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effectLst/>
                          <a:latin typeface="Lato" panose="020F0502020204030203" pitchFamily="34" charset="0"/>
                          <a:cs typeface="Lato" panose="020F0502020204030203" pitchFamily="34" charset="0"/>
                        </a:rPr>
                        <a:t>100%</a:t>
                      </a:r>
                      <a:endParaRPr lang="en-US" sz="1100" b="1" dirty="0">
                        <a:effectLst/>
                        <a:latin typeface="Lato" panose="020F0502020204030203" pitchFamily="34" charset="0"/>
                        <a:ea typeface="Calibri" panose="020F0502020204030204"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2051674887"/>
                  </a:ext>
                </a:extLst>
              </a:tr>
            </a:tbl>
          </a:graphicData>
        </a:graphic>
      </p:graphicFrame>
      <p:sp>
        <p:nvSpPr>
          <p:cNvPr id="8" name="TextBox 7">
            <a:extLst>
              <a:ext uri="{FF2B5EF4-FFF2-40B4-BE49-F238E27FC236}">
                <a16:creationId xmlns:a16="http://schemas.microsoft.com/office/drawing/2014/main" id="{B991EF77-0638-405B-BE12-744670511054}"/>
              </a:ext>
            </a:extLst>
          </p:cNvPr>
          <p:cNvSpPr txBox="1"/>
          <p:nvPr/>
        </p:nvSpPr>
        <p:spPr>
          <a:xfrm>
            <a:off x="5918388" y="1411951"/>
            <a:ext cx="6094878" cy="523220"/>
          </a:xfrm>
          <a:prstGeom prst="rect">
            <a:avLst/>
          </a:prstGeom>
          <a:noFill/>
        </p:spPr>
        <p:txBody>
          <a:bodyPr wrap="square">
            <a:spAutoFit/>
          </a:bodyPr>
          <a:lstStyle/>
          <a:p>
            <a:r>
              <a:rPr lang="en-US" sz="1400" b="1" i="1" dirty="0">
                <a:effectLst/>
                <a:latin typeface="Lato" panose="020F0502020204030203" pitchFamily="34" charset="0"/>
                <a:ea typeface="Calibri" panose="020F0502020204030204" pitchFamily="34" charset="0"/>
                <a:cs typeface="Lato" panose="020F0502020204030203" pitchFamily="34" charset="0"/>
              </a:rPr>
              <a:t>Tax Burden Paid by Income Group on Selected Federal Excise Taxes and Income Distribution by Income </a:t>
            </a:r>
            <a:endParaRPr lang="en-US" sz="1400" b="1" i="1" dirty="0">
              <a:latin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3A470E11-E2FA-471D-9264-BF7FC7197700}"/>
              </a:ext>
            </a:extLst>
          </p:cNvPr>
          <p:cNvSpPr txBox="1"/>
          <p:nvPr/>
        </p:nvSpPr>
        <p:spPr>
          <a:xfrm>
            <a:off x="5971376" y="5469819"/>
            <a:ext cx="6094878" cy="261610"/>
          </a:xfrm>
          <a:prstGeom prst="rect">
            <a:avLst/>
          </a:prstGeom>
          <a:noFill/>
        </p:spPr>
        <p:txBody>
          <a:bodyPr wrap="square">
            <a:spAutoFit/>
          </a:bodyPr>
          <a:lstStyle/>
          <a:p>
            <a:r>
              <a:rPr lang="en-US" sz="1100" i="1" dirty="0">
                <a:effectLst/>
                <a:latin typeface="Lato" panose="020F0502020204030203" pitchFamily="34" charset="0"/>
                <a:ea typeface="Calibri" panose="020F0502020204030204" pitchFamily="34" charset="0"/>
                <a:cs typeface="Lato" panose="020F0502020204030203" pitchFamily="34" charset="0"/>
              </a:rPr>
              <a:t>Sources: Urban Brookings Tax Policy Center, U.S. Census Bureau</a:t>
            </a:r>
            <a:endParaRPr lang="en-US" sz="1100" dirty="0">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8962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ALCOHOL TAXES</a:t>
            </a:r>
            <a:br>
              <a:rPr lang="en-US" dirty="0"/>
            </a:br>
            <a:r>
              <a:rPr lang="en-US" sz="2500" dirty="0">
                <a:solidFill>
                  <a:schemeClr val="tx1">
                    <a:lumMod val="75000"/>
                    <a:lumOff val="25000"/>
                  </a:schemeClr>
                </a:solidFill>
              </a:rPr>
              <a:t>THE FIRST EXCISE TAX</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793891"/>
            <a:ext cx="4840582" cy="3908762"/>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Levied in all 50 states, in the District of Columbia, and by the federal government. </a:t>
            </a:r>
            <a:endParaRPr kumimoji="0" lang="en-US" sz="1600" b="0"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endParaRP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Tax base varies but is commonly alcohol by volume (</a:t>
            </a:r>
            <a:r>
              <a:rPr lang="en-US" sz="1600" dirty="0" err="1">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AbV</a:t>
            </a: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 </a:t>
            </a:r>
          </a:p>
          <a:p>
            <a:pPr marL="285750" lvl="0" indent="-285750" defTabSz="457200">
              <a:lnSpc>
                <a:spcPct val="150000"/>
              </a:lnSpc>
              <a:buFont typeface="Arial" panose="020B0604020202020204" pitchFamily="34" charset="0"/>
              <a:buChar char="•"/>
            </a:pPr>
            <a:r>
              <a:rPr kumimoji="0" lang="en-US" sz="1600" b="0"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rPr>
              <a:t>Excise taxes is not an ideal strategy for com</a:t>
            </a: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batting excessive drinking.</a:t>
            </a:r>
            <a:endParaRPr kumimoji="0" lang="en-US" sz="1600" b="0"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endParaRP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Revenue is often allocated to the general fund rather than to cover costs associated with alcohol consumption.</a:t>
            </a:r>
          </a:p>
          <a:p>
            <a:pPr marL="285750" indent="-285750">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2050" name="Picture 2" descr="Beer map, state beer map, state beer taxes, state beer excise tax, how high are beer taxes in your state?">
            <a:extLst>
              <a:ext uri="{FF2B5EF4-FFF2-40B4-BE49-F238E27FC236}">
                <a16:creationId xmlns:a16="http://schemas.microsoft.com/office/drawing/2014/main" id="{AB2E63EF-9066-4740-A7BF-769C98564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689" y="778440"/>
            <a:ext cx="5570042" cy="522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98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TOBACCO TAXES</a:t>
            </a:r>
            <a:br>
              <a:rPr lang="en-US" dirty="0"/>
            </a:br>
            <a:r>
              <a:rPr lang="en-US" sz="2500" dirty="0">
                <a:solidFill>
                  <a:schemeClr val="tx1">
                    <a:lumMod val="75000"/>
                    <a:lumOff val="25000"/>
                  </a:schemeClr>
                </a:solidFill>
              </a:rPr>
              <a:t>A DECLINING REVENUE SOURCE</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793891"/>
            <a:ext cx="4840582" cy="3293209"/>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Tax base differs but is generally based on quantity.</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On average, states tax a pack of 20 cigarettes at a rate of $1.88 not including local taxes and general sales taxes</a:t>
            </a: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 </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Taxes make up more than 50 percent of the retail price in Minnesota and New York.</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Large differences in price drive smuggling.</a:t>
            </a: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3074" name="Picture 2" descr="Cigarette taxes by state, cigarette smuggling by state, cigarette tax rates by state, illicit cigarette trade">
            <a:extLst>
              <a:ext uri="{FF2B5EF4-FFF2-40B4-BE49-F238E27FC236}">
                <a16:creationId xmlns:a16="http://schemas.microsoft.com/office/drawing/2014/main" id="{0DF3B757-C1EA-4887-94A8-2A5927948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390" y="551330"/>
            <a:ext cx="6237652" cy="528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61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TOBACCO TAXES</a:t>
            </a:r>
            <a:br>
              <a:rPr lang="en-US" dirty="0"/>
            </a:br>
            <a:r>
              <a:rPr lang="en-US" sz="2500" dirty="0">
                <a:solidFill>
                  <a:schemeClr val="tx1">
                    <a:lumMod val="75000"/>
                    <a:lumOff val="25000"/>
                  </a:schemeClr>
                </a:solidFill>
              </a:rPr>
              <a:t>FLAVOR BANS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793891"/>
            <a:ext cx="4840582" cy="2800767"/>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Due to the narrow base of tobacco taxes, policy decisions unrelated to tax policy can have an enormous impact on revenue generation.</a:t>
            </a:r>
          </a:p>
          <a:p>
            <a:pPr marL="285750" lvl="0" indent="-285750" defTabSz="457200">
              <a:lnSpc>
                <a:spcPct val="150000"/>
              </a:lnSpc>
              <a:buFont typeface="Arial" panose="020B0604020202020204" pitchFamily="34" charset="0"/>
              <a:buChar char="•"/>
            </a:pPr>
            <a:r>
              <a:rPr lang="en-US" sz="1600" b="1"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Examples:</a:t>
            </a:r>
            <a:endParaRPr lang="en-US" sz="1600" b="1"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endParaRPr>
          </a:p>
          <a:p>
            <a:pPr marL="742950" lvl="1" indent="-285750" defTabSz="457200">
              <a:lnSpc>
                <a:spcPct val="150000"/>
              </a:lnSpc>
              <a:buFont typeface="Arial" panose="020B0604020202020204" pitchFamily="34" charset="0"/>
              <a:buChar char="•"/>
            </a:pPr>
            <a:r>
              <a:rPr kumimoji="0" lang="en-US" sz="1400" b="0" u="none" strike="noStrike" kern="1200" cap="none" spc="0" normalizeH="0" baseline="0" noProof="0" dirty="0">
                <a:ln>
                  <a:noFill/>
                </a:ln>
                <a:solidFill>
                  <a:schemeClr val="tx1">
                    <a:lumMod val="75000"/>
                    <a:lumOff val="25000"/>
                  </a:schemeClr>
                </a:solidFill>
                <a:uLnTx/>
                <a:uFillTx/>
                <a:latin typeface="Lato" panose="020F0502020204030203" pitchFamily="34" charset="0"/>
                <a:ea typeface="Calibri" panose="020F0502020204030204" pitchFamily="34" charset="0"/>
                <a:cs typeface="Lato" panose="020F0502020204030203" pitchFamily="34" charset="0"/>
              </a:rPr>
              <a:t>Limiting flavor options or </a:t>
            </a:r>
          </a:p>
          <a:p>
            <a:pPr marL="742950" lvl="1" indent="-285750" defTabSz="457200">
              <a:lnSpc>
                <a:spcPct val="150000"/>
              </a:lnSpc>
              <a:buFont typeface="Arial" panose="020B0604020202020204" pitchFamily="34" charset="0"/>
              <a:buChar char="•"/>
            </a:pPr>
            <a:r>
              <a:rPr kumimoji="0" lang="en-US" sz="1400" b="0" u="none" strike="noStrike" kern="1200" cap="none" spc="0" normalizeH="0" baseline="0" noProof="0" dirty="0">
                <a:ln>
                  <a:noFill/>
                </a:ln>
                <a:solidFill>
                  <a:schemeClr val="tx1">
                    <a:lumMod val="75000"/>
                    <a:lumOff val="25000"/>
                  </a:schemeClr>
                </a:solidFill>
                <a:uLnTx/>
                <a:uFillTx/>
                <a:latin typeface="Lato" panose="020F0502020204030203" pitchFamily="34" charset="0"/>
                <a:ea typeface="Calibri" panose="020F0502020204030204" pitchFamily="34" charset="0"/>
                <a:cs typeface="Lato" panose="020F0502020204030203" pitchFamily="34" charset="0"/>
              </a:rPr>
              <a:t>nicotine con</a:t>
            </a:r>
            <a:r>
              <a:rPr lang="en-US" sz="14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tent.</a:t>
            </a:r>
            <a:endParaRPr kumimoji="0" lang="en-US" sz="1400" b="0" u="none" strike="noStrike" kern="1200" cap="none" spc="0" normalizeH="0" baseline="0" noProof="0" dirty="0">
              <a:ln>
                <a:noFill/>
              </a:ln>
              <a:solidFill>
                <a:schemeClr val="tx1">
                  <a:lumMod val="75000"/>
                  <a:lumOff val="25000"/>
                </a:schemeClr>
              </a:solidFill>
              <a:effectLst/>
              <a:uLnTx/>
              <a:uFillTx/>
              <a:latin typeface="Lato" panose="020F0502020204030203" pitchFamily="34" charset="0"/>
              <a:ea typeface="Calibri" panose="020F0502020204030204"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10242" name="Picture 2" descr="Massachusetts Flavored Tobacco Ban Causes Cigarette Sales’ Increase in Neighboring States Tax Stamps Sales in June-September 2020 versus June-September 2019. Massachusetts flavored tobacco ban and its impact on Massachusetts tax revenue">
            <a:extLst>
              <a:ext uri="{FF2B5EF4-FFF2-40B4-BE49-F238E27FC236}">
                <a16:creationId xmlns:a16="http://schemas.microsoft.com/office/drawing/2014/main" id="{602A5D87-24C0-4425-842E-96E90A4CC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997" y="1175418"/>
            <a:ext cx="6396514" cy="448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28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MOTOR FUEL TAXES</a:t>
            </a:r>
            <a:br>
              <a:rPr lang="en-US" dirty="0"/>
            </a:br>
            <a:r>
              <a:rPr lang="en-US" sz="2500" dirty="0">
                <a:solidFill>
                  <a:schemeClr val="tx1">
                    <a:lumMod val="75000"/>
                    <a:lumOff val="25000"/>
                  </a:schemeClr>
                </a:solidFill>
              </a:rPr>
              <a:t>IS IT OUTDATED?</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793891"/>
            <a:ext cx="4840582" cy="4278094"/>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Levied on gasoline and diesel as a proxy for road use. Average state excise tax rate in 2020 was 25.6 cents per gallon.</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Improvements in vehicles miles per gallon and growth in sales of electric vehicles means that motor fuel is becoming less efficient in capturing costs.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rPr>
              <a:t>As the vehicle fleet continues to update, it may be time for lawmakers to co</a:t>
            </a:r>
            <a:r>
              <a:rPr lang="en-US" sz="1600" dirty="0">
                <a:solidFill>
                  <a:schemeClr val="tx1">
                    <a:lumMod val="75000"/>
                    <a:lumOff val="25000"/>
                  </a:schemeClr>
                </a:solidFill>
                <a:latin typeface="Lato" panose="020F0502020204030203" pitchFamily="34" charset="0"/>
                <a:ea typeface="Calibri" panose="020F0502020204030204" pitchFamily="34" charset="0"/>
                <a:cs typeface="Lato" panose="020F0502020204030203" pitchFamily="34" charset="0"/>
              </a:rPr>
              <a:t>nsider a new proxy for road use.</a:t>
            </a:r>
            <a:endParaRPr lang="en-US" sz="1600" dirty="0">
              <a:solidFill>
                <a:schemeClr val="tx1">
                  <a:lumMod val="75000"/>
                  <a:lumOff val="25000"/>
                </a:schemeClr>
              </a:solidFill>
              <a:effectLst/>
              <a:latin typeface="Lato" panose="020F0502020204030203" pitchFamily="34" charset="0"/>
              <a:ea typeface="Calibri" panose="020F0502020204030204"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4098" name="Picture 2" descr="Only three states raise enough dedicated transportation revenue to fund transportation spending">
            <a:extLst>
              <a:ext uri="{FF2B5EF4-FFF2-40B4-BE49-F238E27FC236}">
                <a16:creationId xmlns:a16="http://schemas.microsoft.com/office/drawing/2014/main" id="{F45C67C2-B9F2-43ED-8F8D-F674F144A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056" y="464561"/>
            <a:ext cx="6069517" cy="560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81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5721</TotalTime>
  <Words>1404</Words>
  <Application>Microsoft Office PowerPoint</Application>
  <PresentationFormat>Widescreen</PresentationFormat>
  <Paragraphs>248</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Lato</vt:lpstr>
      <vt:lpstr>Lato Medium</vt:lpstr>
      <vt:lpstr>Symbol</vt:lpstr>
      <vt:lpstr>Office Theme</vt:lpstr>
      <vt:lpstr>State Tax Policy  Boot Camp</vt:lpstr>
      <vt:lpstr>EXCISE TAXATION WHAT IS IT AND WHEN SHOULD THEY BE LEVIED?</vt:lpstr>
      <vt:lpstr>PIGOUVIAN TAXES WHAT IS IT?</vt:lpstr>
      <vt:lpstr>TAX DESIGN BASE, RATE, AND REVENUE</vt:lpstr>
      <vt:lpstr>A REGRESSIVE TAX TAX BURDEN DISTRIBUTION</vt:lpstr>
      <vt:lpstr>ALCOHOL TAXES THE FIRST EXCISE TAX</vt:lpstr>
      <vt:lpstr>TOBACCO TAXES A DECLINING REVENUE SOURCE</vt:lpstr>
      <vt:lpstr>TOBACCO TAXES FLAVOR BANS</vt:lpstr>
      <vt:lpstr>MOTOR FUEL TAXES IS IT OUTDATED?</vt:lpstr>
      <vt:lpstr>RECREATIONAL MARIJUANA A FORMIDABLE CHALLENGE</vt:lpstr>
      <vt:lpstr>RECREATIONAL MARIJUANA REVENUE ESTIMATIONS</vt:lpstr>
      <vt:lpstr>VAPOR PRODUCTS SHOULD THEY BE TREATED LIKE TOBACCO?</vt:lpstr>
      <vt:lpstr>SPORTS BETTING WHAT ARE THE PITFALLS?</vt:lpstr>
      <vt:lpstr>SUGAR-SWEETENED BEVERAGES IS IT WARRANTED?</vt:lpstr>
      <vt:lpstr>LOOKING AHEAD THE FUTURE OF EXCISE TAXES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Carvajal</dc:creator>
  <cp:lastModifiedBy>Ulrik Boesen</cp:lastModifiedBy>
  <cp:revision>62</cp:revision>
  <dcterms:created xsi:type="dcterms:W3CDTF">2020-03-27T16:09:40Z</dcterms:created>
  <dcterms:modified xsi:type="dcterms:W3CDTF">2021-03-04T20:03:20Z</dcterms:modified>
</cp:coreProperties>
</file>