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3" r:id="rId4"/>
    <p:sldId id="271" r:id="rId5"/>
    <p:sldId id="272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FF"/>
    <a:srgbClr val="01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E95-3BEB-044D-BF85-E6910E154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068"/>
            <a:ext cx="9144000" cy="1973223"/>
          </a:xfrm>
          <a:ln>
            <a:noFill/>
          </a:ln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4932-9E28-AF4B-A425-848F56C6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6"/>
            <a:ext cx="9144000" cy="13683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7EE06-CAD0-4848-9436-5DC3BF75B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0591" y="320860"/>
            <a:ext cx="3252290" cy="8570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2DE438-4CEF-894C-A884-2A2193F0A5B4}"/>
              </a:ext>
            </a:extLst>
          </p:cNvPr>
          <p:cNvCxnSpPr/>
          <p:nvPr userDrawn="1"/>
        </p:nvCxnSpPr>
        <p:spPr>
          <a:xfrm>
            <a:off x="1524000" y="4109988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9F5-2F4C-CB43-8B6A-42EED32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solidFill>
                  <a:srgbClr val="00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8508-1904-BC4B-987E-9A018C6E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EB390-51FC-E046-AD57-1331A6A0A605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6BFF3-3DEB-AA4C-B237-9281F1AC443E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0EEB-C65D-E641-A07B-EED286E8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3BCE-89AD-B04A-B5CB-578B993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4816F-5AE0-5A44-AF35-E0522D412039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66C73-0D9E-8B4E-BA52-976818F28922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8BDE-07ED-824C-885A-958D5D28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B661-1416-FD4B-81E6-01B7FA87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A132-7A29-BA43-A39E-093E390B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A45C0-8247-DB4D-8185-4FA6779D230C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0D789-DD5A-EB46-8BC7-D07E88390CA9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5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7146-73E2-D84A-A412-DCACED73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BEE7-AF8D-A84C-BED3-507278328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EFCD6-D909-CB41-9A44-ACE93801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87D0-77F6-3742-9BF2-B42DA65D7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0680-283B-4847-A386-72094353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5B074-14CC-E243-9FA1-9C9B16B765A6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16C13-0235-9A41-9990-6DFC83266D27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326A-E63E-004D-91F0-EB6D5037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823C1-FEBF-4D49-AA4C-789A3616DE58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51581-520D-A740-8E10-230A1477FC37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2393706-CFB9-9340-9E18-2543963AFE1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31900" y="1954213"/>
            <a:ext cx="9269413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A43C-2755-AE49-8480-338B84C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6B8-6C55-534D-B1FC-F1F3396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0B8E4-9437-AB48-9216-CF89E615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28008-527C-7540-979B-AACB8669CF07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C6BE2-ED0F-2147-8915-B7D4CA56B99E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AF64-6BAC-0748-AFCD-3963128C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3D06D-5E40-2E47-BA60-B2F940140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8CA2-7429-5A4D-9362-51A2CBA0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77040-AC03-154A-A222-938A96B33535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A07D3-A8B7-654C-985B-B1256D0BD923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6184-739C-CE47-97A5-205BF0F1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6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745EB-55C9-DE4A-9784-29B879D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196A-31C8-3345-951D-613AA25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4F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BA-528C-0640-81FA-016FD2552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State Tax Policy </a:t>
            </a:r>
            <a:br>
              <a:rPr lang="en-US" cap="all" dirty="0"/>
            </a:br>
            <a:r>
              <a:rPr lang="en-US" cap="all" dirty="0"/>
              <a:t>Boot Camp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B51F5-499C-9B4F-BE14-52C288057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Three</a:t>
            </a:r>
          </a:p>
        </p:txBody>
      </p:sp>
    </p:spTree>
    <p:extLst>
      <p:ext uri="{BB962C8B-B14F-4D97-AF65-F5344CB8AC3E}">
        <p14:creationId xmlns:p14="http://schemas.microsoft.com/office/powerpoint/2010/main" val="77146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TAXATION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CAN TAX YOUR INCOME?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793891"/>
            <a:ext cx="484058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Standard Treatment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Domiciliary State: all income from all sources, with credits for taxes paid to other states (includes unearned income)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 States: income earned in or sourced to the state (excludes most unearned)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Notable Variations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Reciprocity Agreements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Treatment of Military / Expat Income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Convenience Rules (create double taxation)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5AEFEBC-7F21-4070-9141-A7B2A3394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2" b="5537"/>
          <a:stretch/>
        </p:blipFill>
        <p:spPr>
          <a:xfrm>
            <a:off x="5681791" y="1793891"/>
            <a:ext cx="5941889" cy="45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TAXATION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FILING AND WITHHOLDING OBLIGATIONS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793891"/>
            <a:ext cx="42747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Most states require an individual to file if they work in-state for even one day and earn any amount of income there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Most states also have withholding obligations for employers when employees travel for work, or work out-of-state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Filing and withholding thresholds, where they exist, do not always align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 filing requirement does not necessarily mean that the taxpayer has any actual tax liability in a given state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E791449-6F56-4347-9717-9497EA8E0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 b="3752"/>
          <a:stretch/>
        </p:blipFill>
        <p:spPr bwMode="auto">
          <a:xfrm>
            <a:off x="5013195" y="2132205"/>
            <a:ext cx="7178805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E2873D-C1E6-4541-B688-590E4F3BDDC6}"/>
              </a:ext>
            </a:extLst>
          </p:cNvPr>
          <p:cNvSpPr txBox="1"/>
          <p:nvPr/>
        </p:nvSpPr>
        <p:spPr>
          <a:xfrm>
            <a:off x="10552902" y="5500245"/>
            <a:ext cx="152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Mobile Workforce Coalition</a:t>
            </a:r>
          </a:p>
        </p:txBody>
      </p:sp>
    </p:spTree>
    <p:extLst>
      <p:ext uri="{BB962C8B-B14F-4D97-AF65-F5344CB8AC3E}">
        <p14:creationId xmlns:p14="http://schemas.microsoft.com/office/powerpoint/2010/main" val="231419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TAXATION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CONVENIENCE RULES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793891"/>
            <a:ext cx="48405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Convenience of the Employer Rules impose income tax liability where your office is, regardless of whether you set foot there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Often negates your home state’s credit for taxes paid to other states due to sourcing definitions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Imposed in seven states: Arkansas, Connecticut, Delaware, Massachusetts, Nebraska, New York, and Pennsylvania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Potentially violate Dormant Commerce Clause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Leads to either double taxation or the deprivation of revenue to one’s home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31ABAAD-C424-4974-8E5A-9DDF25A7C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3"/>
          <a:stretch/>
        </p:blipFill>
        <p:spPr>
          <a:xfrm>
            <a:off x="5708387" y="1648003"/>
            <a:ext cx="5827372" cy="4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TAXATION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FOUR SCENARIOS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793890"/>
            <a:ext cx="56514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#1: Commuter Scenario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Live in one state and work in another 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#2: Business Travel Scenario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Live and work in one state but sometimes conduct work elsewhere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#3: Telework Scenario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Live and remotely work in one state for an employer in another state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Scenario #4: Pandemic Relocation Scenario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Remotely work in multiple states during the pandemic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76010-C58C-9644-A49C-562010F1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21" y="1793890"/>
            <a:ext cx="4360988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EMPLOYER TAXATION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NEXUS AND APPORTIONMENT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793891"/>
            <a:ext cx="48405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Having even one employee work remotely in another state can establish taxable nexus that could create millions in corporate tax liability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policies could get some states “blacklisted” as remote work locations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states have temporarily waived certain nexus provisions during the pandemic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Remote workers also change apportionment, primarily in states where services are sourced based on Cost of Performance (CoP / IPA)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4BD7A-C1F0-42F4-9744-80F36D94B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0" r="4367"/>
          <a:stretch/>
        </p:blipFill>
        <p:spPr>
          <a:xfrm>
            <a:off x="5578997" y="1793891"/>
            <a:ext cx="6453591" cy="40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2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AHEAD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FUTURE OF REMOTE WORK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793891"/>
            <a:ext cx="93554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Increased mobility enhances the significance of tax and other forms of state competitiveness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Great Re-Sorting: Being increasingly untethered from the geography of the job market allows people to locate based on other preferences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Great Unbundling: taxpayers have greater opportunities to choose locations that offer the mix of amenities and taxes they favor; location less of a “package deal”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era of greater mobility creates risk for many major metropolitan areas, which must balance potential revenue losses from outmigration against revenue offsets that increases outmigration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 tax policy has always mattered, but the rise of remote work brings tax burdens and economic competitiveness to the forefront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01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519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Lato Medium</vt:lpstr>
      <vt:lpstr>Office Theme</vt:lpstr>
      <vt:lpstr>State Tax Policy  Boot Camp</vt:lpstr>
      <vt:lpstr>EMPLOYEE TAXATION WHO CAN TAX YOUR INCOME?</vt:lpstr>
      <vt:lpstr>EMPLOYEE TAXATION FILING AND WITHHOLDING OBLIGATIONS</vt:lpstr>
      <vt:lpstr>EMPLOYEE TAXATION CONVENIENCE RULES</vt:lpstr>
      <vt:lpstr>EMPLOYEE TAXATION FOUR SCENARIOS</vt:lpstr>
      <vt:lpstr>EMPLOYER TAXATION NEXUS AND APPORTIONMENT</vt:lpstr>
      <vt:lpstr>LOOKING AHEAD THE FUTURE OF REMOTE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Carvajal</dc:creator>
  <cp:lastModifiedBy>Jared Walczak</cp:lastModifiedBy>
  <cp:revision>24</cp:revision>
  <dcterms:created xsi:type="dcterms:W3CDTF">2020-03-27T16:09:40Z</dcterms:created>
  <dcterms:modified xsi:type="dcterms:W3CDTF">2021-03-02T03:04:45Z</dcterms:modified>
</cp:coreProperties>
</file>