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1" r:id="rId4"/>
    <p:sldId id="272" r:id="rId5"/>
    <p:sldId id="273" r:id="rId6"/>
    <p:sldId id="274" r:id="rId7"/>
    <p:sldId id="275" r:id="rId8"/>
    <p:sldId id="276" r:id="rId9"/>
    <p:sldId id="278" r:id="rId10"/>
    <p:sldId id="279" r:id="rId11"/>
    <p:sldId id="277" r:id="rId12"/>
    <p:sldId id="281" r:id="rId13"/>
    <p:sldId id="280"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FF"/>
    <a:srgbClr val="017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1"/>
    <p:restoredTop sz="94694"/>
  </p:normalViewPr>
  <p:slideViewPr>
    <p:cSldViewPr snapToGrid="0" snapToObjects="1">
      <p:cViewPr varScale="1">
        <p:scale>
          <a:sx n="117" d="100"/>
          <a:sy n="117" d="100"/>
        </p:scale>
        <p:origin x="10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907068"/>
            <a:ext cx="9144000" cy="1973223"/>
          </a:xfrm>
          <a:ln>
            <a:noFill/>
          </a:ln>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AA7EE06-CAD0-4848-9436-5DC3BF75B64D}"/>
              </a:ext>
            </a:extLst>
          </p:cNvPr>
          <p:cNvPicPr>
            <a:picLocks noChangeAspect="1"/>
          </p:cNvPicPr>
          <p:nvPr userDrawn="1"/>
        </p:nvPicPr>
        <p:blipFill>
          <a:blip r:embed="rId3"/>
          <a:stretch>
            <a:fillRect/>
          </a:stretch>
        </p:blipFill>
        <p:spPr>
          <a:xfrm>
            <a:off x="8560591" y="320860"/>
            <a:ext cx="3252290" cy="857064"/>
          </a:xfrm>
          <a:prstGeom prst="rect">
            <a:avLst/>
          </a:prstGeom>
        </p:spPr>
      </p:pic>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4109988"/>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u="none">
                <a:solidFill>
                  <a:srgbClr val="0094FF"/>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09EB390-51FC-E046-AD57-1331A6A0A60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29D6BFF3-3DEB-AA4C-B237-9281F1AC443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Box 6">
            <a:extLst>
              <a:ext uri="{FF2B5EF4-FFF2-40B4-BE49-F238E27FC236}">
                <a16:creationId xmlns:a16="http://schemas.microsoft.com/office/drawing/2014/main" id="{8664816F-5AE0-5A44-AF35-E0522D412039}"/>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5B466C73-0D9E-8B4E-BA52-976818F28922}"/>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A0FA45C0-8247-DB4D-8185-4FA6779D230C}"/>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B910D789-DD5A-EB46-8BC7-D07E88390CA9}"/>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51A5B074-14CC-E243-9FA1-9C9B16B765A6}"/>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11" name="TextBox 10">
            <a:extLst>
              <a:ext uri="{FF2B5EF4-FFF2-40B4-BE49-F238E27FC236}">
                <a16:creationId xmlns:a16="http://schemas.microsoft.com/office/drawing/2014/main" id="{2FF16C13-0235-9A41-9990-6DFC83266D2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20B823C1-FEBF-4D49-AA4C-789A3616DE58}"/>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7" name="TextBox 6">
            <a:extLst>
              <a:ext uri="{FF2B5EF4-FFF2-40B4-BE49-F238E27FC236}">
                <a16:creationId xmlns:a16="http://schemas.microsoft.com/office/drawing/2014/main" id="{1A851581-520D-A740-8E10-230A1477FC3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endParaRPr lang="en-US" dirty="0"/>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5BB28008-527C-7540-979B-AACB8669CF07}"/>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34C6BE2-ED0F-2147-8915-B7D4CA56B99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C4177040-AC03-154A-A222-938A96B3353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8AA07D3-A8B7-654C-985B-B1256D0BD923}"/>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kern="1200">
          <a:solidFill>
            <a:srgbClr val="0094FF"/>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1BA-528C-0640-81FA-016FD2552E9D}"/>
              </a:ext>
            </a:extLst>
          </p:cNvPr>
          <p:cNvSpPr>
            <a:spLocks noGrp="1"/>
          </p:cNvSpPr>
          <p:nvPr>
            <p:ph type="ctrTitle"/>
          </p:nvPr>
        </p:nvSpPr>
        <p:spPr/>
        <p:txBody>
          <a:bodyPr>
            <a:normAutofit/>
          </a:bodyPr>
          <a:lstStyle/>
          <a:p>
            <a:r>
              <a:rPr lang="en-US" cap="all" dirty="0"/>
              <a:t>State Tax Policy </a:t>
            </a:r>
            <a:br>
              <a:rPr lang="en-US" cap="all" dirty="0"/>
            </a:br>
            <a:r>
              <a:rPr lang="en-US" cap="all" dirty="0"/>
              <a:t>Boot Camp</a:t>
            </a:r>
          </a:p>
        </p:txBody>
      </p:sp>
      <p:sp>
        <p:nvSpPr>
          <p:cNvPr id="3" name="Subtitle 2">
            <a:extLst>
              <a:ext uri="{FF2B5EF4-FFF2-40B4-BE49-F238E27FC236}">
                <a16:creationId xmlns:a16="http://schemas.microsoft.com/office/drawing/2014/main" id="{301B51F5-499C-9B4F-BE14-52C288057B89}"/>
              </a:ext>
            </a:extLst>
          </p:cNvPr>
          <p:cNvSpPr>
            <a:spLocks noGrp="1"/>
          </p:cNvSpPr>
          <p:nvPr>
            <p:ph type="subTitle" idx="1"/>
          </p:nvPr>
        </p:nvSpPr>
        <p:spPr/>
        <p:txBody>
          <a:bodyPr/>
          <a:lstStyle/>
          <a:p>
            <a:r>
              <a:rPr lang="en-US" dirty="0"/>
              <a:t>Session Two</a:t>
            </a:r>
          </a:p>
        </p:txBody>
      </p:sp>
    </p:spTree>
    <p:extLst>
      <p:ext uri="{BB962C8B-B14F-4D97-AF65-F5344CB8AC3E}">
        <p14:creationId xmlns:p14="http://schemas.microsoft.com/office/powerpoint/2010/main" val="7714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PROPERTY TAX LIMITATIONS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4241161"/>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46 state + DC have property tax limitations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Three broad categories—</a:t>
            </a:r>
          </a:p>
          <a:p>
            <a:pPr marL="742950" lvl="1" indent="-285750" defTabSz="457200">
              <a:lnSpc>
                <a:spcPct val="150000"/>
              </a:lnSpc>
              <a:buFont typeface="Arial" panose="020B0604020202020204" pitchFamily="34" charset="0"/>
              <a:buChar char="•"/>
            </a:pPr>
            <a:r>
              <a:rPr lang="en-US" sz="1400" u="sng"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Assessment limits</a:t>
            </a: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restrict how much a homeowner’s taxes can rise due to an increase in assessed value</a:t>
            </a:r>
          </a:p>
          <a:p>
            <a:pPr marL="742950" lvl="1" indent="-285750" defTabSz="457200">
              <a:lnSpc>
                <a:spcPct val="150000"/>
              </a:lnSpc>
              <a:buFont typeface="Arial" panose="020B0604020202020204" pitchFamily="34" charset="0"/>
              <a:buChar char="•"/>
            </a:pPr>
            <a:r>
              <a:rPr lang="en-US" sz="1400" u="sng"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Rate limits</a:t>
            </a: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cap overall rates or their growth</a:t>
            </a:r>
          </a:p>
          <a:p>
            <a:pPr marL="742950" lvl="1" indent="-285750" defTabSz="457200">
              <a:lnSpc>
                <a:spcPct val="150000"/>
              </a:lnSpc>
              <a:buFont typeface="Arial" panose="020B0604020202020204" pitchFamily="34" charset="0"/>
              <a:buChar char="•"/>
            </a:pPr>
            <a:r>
              <a:rPr lang="en-US" sz="1400" u="sng"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Levy limits</a:t>
            </a: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constrain overall property tax revenue growth</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Assessment limits can introduce inequities and economic distortions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All property tax limits have potential to not only constrain growth of government but also to shift to other local taxes or greater state fiscal reliance</a:t>
            </a:r>
          </a:p>
        </p:txBody>
      </p:sp>
      <p:pic>
        <p:nvPicPr>
          <p:cNvPr id="8194" name="Picture 2" descr="Connecticut property tax limitations, Connecticut property taxes, property taxes in Connecticut">
            <a:extLst>
              <a:ext uri="{FF2B5EF4-FFF2-40B4-BE49-F238E27FC236}">
                <a16:creationId xmlns:a16="http://schemas.microsoft.com/office/drawing/2014/main" id="{ADC15C50-2F9E-4547-9DC6-97B73C883A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51"/>
          <a:stretch/>
        </p:blipFill>
        <p:spPr bwMode="auto">
          <a:xfrm>
            <a:off x="6018368" y="1744717"/>
            <a:ext cx="5780827" cy="390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7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TPP TAXATION</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3970702"/>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TPP is property that can be touched and moved, like equipment, machinery, inventory, and furniture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Taxes on TPP disincentivize investment and distort economic decision-making, especially when select TPP receives preferential treatment</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TPP taxation is taxpayer active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Many states include inventory in base as well</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States are reducing reliance on TPP by—</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Expansion of de minimis exemptions</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Phasing out the tax over time</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Allowing a local option to exclude TPP from base</a:t>
            </a:r>
          </a:p>
        </p:txBody>
      </p:sp>
      <p:pic>
        <p:nvPicPr>
          <p:cNvPr id="6146" name="Picture 2" descr="tangible personal property tax liability, state tangible personal property taxes">
            <a:extLst>
              <a:ext uri="{FF2B5EF4-FFF2-40B4-BE49-F238E27FC236}">
                <a16:creationId xmlns:a16="http://schemas.microsoft.com/office/drawing/2014/main" id="{F87F6E37-5B6F-4566-A7B0-CC49227335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15"/>
          <a:stretch/>
        </p:blipFill>
        <p:spPr bwMode="auto">
          <a:xfrm>
            <a:off x="5808161" y="1491941"/>
            <a:ext cx="6017882" cy="495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7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TAX EXEMPTIONS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4102662"/>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Circuit breakers limit taxes for low-income homeowners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Property owned by government and nonprofits exempt—includes universities, churches, hospitals, government property, etc.</a:t>
            </a:r>
          </a:p>
          <a:p>
            <a:pPr marL="742950" lvl="1"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Exempt properties can sometimes wreak havoc on local finances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Abatements often available for economic development purposes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Tax Increment Financing often papers over uncompetitive rates, especially with split roll</a:t>
            </a:r>
          </a:p>
        </p:txBody>
      </p:sp>
      <p:pic>
        <p:nvPicPr>
          <p:cNvPr id="6" name="Picture 2" descr="Comparing state tax codes: property taxes. Best and worst property tax codes in 2021">
            <a:extLst>
              <a:ext uri="{FF2B5EF4-FFF2-40B4-BE49-F238E27FC236}">
                <a16:creationId xmlns:a16="http://schemas.microsoft.com/office/drawing/2014/main" id="{27768392-ED42-45ED-BE11-256CA77F0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81"/>
          <a:stretch/>
        </p:blipFill>
        <p:spPr bwMode="auto">
          <a:xfrm>
            <a:off x="5952493" y="1608582"/>
            <a:ext cx="5708157" cy="460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1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ECONOMIC CONSIDERATIONS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2994666"/>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captive tax—the (real property) base cannot be moved and is hard to plan around</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Very stable and economically efficient tax</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Largely accords with the benefit principle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Very transparent tax—good policy, but also helps create opposition compared to less visible taxes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Treatment of rental property is often less favorable than of owner-occupied housing (equity issue)</a:t>
            </a:r>
          </a:p>
        </p:txBody>
      </p:sp>
      <p:pic>
        <p:nvPicPr>
          <p:cNvPr id="9218" name="Picture 2" descr="Comparing state tax codes: property taxes. Best and worst property tax codes in 2021">
            <a:extLst>
              <a:ext uri="{FF2B5EF4-FFF2-40B4-BE49-F238E27FC236}">
                <a16:creationId xmlns:a16="http://schemas.microsoft.com/office/drawing/2014/main" id="{882C7168-110D-48A3-8D5B-871F5B86E8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81"/>
          <a:stretch/>
        </p:blipFill>
        <p:spPr bwMode="auto">
          <a:xfrm>
            <a:off x="5905601" y="1608582"/>
            <a:ext cx="5708157" cy="460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23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OTHER TAXES</a:t>
            </a:r>
            <a:br>
              <a:rPr lang="en-US" dirty="0"/>
            </a:br>
            <a:r>
              <a:rPr lang="en-US" sz="2500" dirty="0">
                <a:solidFill>
                  <a:schemeClr val="tx1">
                    <a:lumMod val="75000"/>
                    <a:lumOff val="25000"/>
                  </a:schemeClr>
                </a:solidFill>
              </a:rPr>
              <a:t>SEVERANCE TAXES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3363998"/>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Tax on extracting value</a:t>
            </a:r>
          </a:p>
          <a:p>
            <a:pPr marL="742950" lvl="1"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Generally assumes a relatively nonrenewable resource like oil, natural gas, coal, etc., but also applies to timber and sometimes even water</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Can be imposed at specific rates (on units extracted) or </a:t>
            </a:r>
            <a:r>
              <a:rPr lang="en-US" sz="1600"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ad valorem</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on wellhead/extraction point price, spot price, or some other price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Highly volatile—requires fiscal hedging by states</a:t>
            </a:r>
          </a:p>
          <a:p>
            <a:pPr marL="285750" lvl="0" indent="-285750" defTabSz="45720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0242" name="Picture 2" descr="Image result for severance taxes">
            <a:extLst>
              <a:ext uri="{FF2B5EF4-FFF2-40B4-BE49-F238E27FC236}">
                <a16:creationId xmlns:a16="http://schemas.microsoft.com/office/drawing/2014/main" id="{8238BC2D-02C0-4EC9-9D52-328D8F919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841" y="1608582"/>
            <a:ext cx="4880877" cy="44521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BB7491-D105-4AAF-A9A4-9BA409546782}"/>
              </a:ext>
            </a:extLst>
          </p:cNvPr>
          <p:cNvSpPr txBox="1"/>
          <p:nvPr/>
        </p:nvSpPr>
        <p:spPr>
          <a:xfrm>
            <a:off x="7537017" y="6049310"/>
            <a:ext cx="2574524" cy="261610"/>
          </a:xfrm>
          <a:prstGeom prst="rect">
            <a:avLst/>
          </a:prstGeom>
          <a:noFill/>
        </p:spPr>
        <p:txBody>
          <a:bodyPr wrap="square" rtlCol="0">
            <a:spAutoFit/>
          </a:bodyPr>
          <a:lstStyle/>
          <a:p>
            <a:pPr algn="ctr"/>
            <a:r>
              <a:rPr lang="en-US" sz="1100" dirty="0">
                <a:solidFill>
                  <a:schemeClr val="bg1">
                    <a:lumMod val="50000"/>
                  </a:schemeClr>
                </a:solidFill>
              </a:rPr>
              <a:t>Source: Tax Policy Center</a:t>
            </a:r>
          </a:p>
        </p:txBody>
      </p:sp>
    </p:spTree>
    <p:extLst>
      <p:ext uri="{BB962C8B-B14F-4D97-AF65-F5344CB8AC3E}">
        <p14:creationId xmlns:p14="http://schemas.microsoft.com/office/powerpoint/2010/main" val="162663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a:t>OTHER TAXES</a:t>
            </a:r>
            <a:br>
              <a:rPr lang="en-US"/>
            </a:br>
            <a:r>
              <a:rPr lang="en-US" sz="2500">
                <a:solidFill>
                  <a:schemeClr val="tx1">
                    <a:lumMod val="75000"/>
                    <a:lumOff val="25000"/>
                  </a:schemeClr>
                </a:solidFill>
              </a:rPr>
              <a:t>ESTATE AND INHERITANCE TAXES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4841325"/>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Estate taxes: 12 states + DC</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Inheritance taxes: 6 states (MD has both)</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Estate taxes imposed on net value of the estate, while inheritance taxes are paid by legatees based on their share of the inheritance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Estate planning techniques often enable wealthy individuals to significantly avoid tax, but at economic cost (deadweight losses), by making tax-advantaged gifts, shifting assets, exploiting tax valuation provisions, and hedging against expenses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Compliance costs, migration, economic impact</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If wealthy retiree moves 5 years before death, state losses can be 1.73x estate tax revenues</a:t>
            </a:r>
          </a:p>
        </p:txBody>
      </p:sp>
      <p:pic>
        <p:nvPicPr>
          <p:cNvPr id="12290" name="Picture 2" descr="State estate tax, State inheritance tax, Does your state have an estate tax or inheritance tax?">
            <a:extLst>
              <a:ext uri="{FF2B5EF4-FFF2-40B4-BE49-F238E27FC236}">
                <a16:creationId xmlns:a16="http://schemas.microsoft.com/office/drawing/2014/main" id="{B87D8509-A9C4-4B14-B8E1-23144A3C8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15"/>
          <a:stretch/>
        </p:blipFill>
        <p:spPr bwMode="auto">
          <a:xfrm>
            <a:off x="5808161" y="1563527"/>
            <a:ext cx="5858321" cy="488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OVERVIEW</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874915"/>
            <a:ext cx="4779516" cy="3816429"/>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45 states and D.C. have statewide sales taxes</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 “NOMAD” states: New Hampshire, Oregon, Massachusetts, Alaska, and Delaware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38 states have local option sales taxes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Significant revenue source for states and localities, with regional variation in local reliance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Sales taxes are typically destination-based, meaning that they are owed where the purchased good or service is consumed</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2021 sales tax by state,2021 sales taxes, 2021 state and local sales tax rates. 2021 state sales tax rates, 2021 sales tax rates. sales tax rates by state, sales taxes by state">
            <a:extLst>
              <a:ext uri="{FF2B5EF4-FFF2-40B4-BE49-F238E27FC236}">
                <a16:creationId xmlns:a16="http://schemas.microsoft.com/office/drawing/2014/main" id="{81989F1E-00FB-6A4F-B805-BF1D018EF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81"/>
          <a:stretch/>
        </p:blipFill>
        <p:spPr bwMode="auto">
          <a:xfrm>
            <a:off x="5590071" y="1662690"/>
            <a:ext cx="5863514" cy="480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SALES TAX BASES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874915"/>
            <a:ext cx="5727699" cy="4647426"/>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Ideal sales tax is imposed on all final consumption—both goods and services—but not on intermediate transactions</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Distinguishes from GRT (pyramids across stages) and VAT (imposed incrementally at all stages)</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But the average sales tax breadth is 31%</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Exclusions have a range of rationales— </a:t>
            </a: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Addressing regressivity, promoting select purchases, historical accidents of SUT creation</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Two reasons for sales tax regressivity—</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Low-income households consume more as a percentage of income</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Composition of sales tax base (services exclusion)</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3" name="Picture 2">
            <a:extLst>
              <a:ext uri="{FF2B5EF4-FFF2-40B4-BE49-F238E27FC236}">
                <a16:creationId xmlns:a16="http://schemas.microsoft.com/office/drawing/2014/main" id="{02E603FA-51C2-814A-A031-621A7E858076}"/>
              </a:ext>
            </a:extLst>
          </p:cNvPr>
          <p:cNvPicPr>
            <a:picLocks noChangeAspect="1"/>
          </p:cNvPicPr>
          <p:nvPr/>
        </p:nvPicPr>
        <p:blipFill rotWithShape="1">
          <a:blip r:embed="rId2"/>
          <a:srcRect l="1224" r="-1" b="5553"/>
          <a:stretch/>
        </p:blipFill>
        <p:spPr>
          <a:xfrm>
            <a:off x="6355443" y="1874915"/>
            <a:ext cx="5727699" cy="4474029"/>
          </a:xfrm>
          <a:prstGeom prst="rect">
            <a:avLst/>
          </a:prstGeom>
        </p:spPr>
      </p:pic>
    </p:spTree>
    <p:extLst>
      <p:ext uri="{BB962C8B-B14F-4D97-AF65-F5344CB8AC3E}">
        <p14:creationId xmlns:p14="http://schemas.microsoft.com/office/powerpoint/2010/main" val="408894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SALES TAX SOURCING</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874915"/>
            <a:ext cx="4619031" cy="4031873"/>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Typically sourced to destination of consumption, though some states still use origin sourcing</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Services are typically taxed where the benefit of the service is received, sometimes with a “look-through”</a:t>
            </a:r>
          </a:p>
          <a:p>
            <a:pPr marL="28575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Untaxed purchases consumed in-state create use tax liability—the cornerstone of online sales tax regimes (mostly)</a:t>
            </a:r>
          </a:p>
          <a:p>
            <a:pPr marL="285750" lvl="0" indent="-285750" defTabSz="457200">
              <a:lnSpc>
                <a:spcPct val="150000"/>
              </a:lnSpc>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1026" name="Picture 2" descr="2021 sales tax by state,2021 sales taxes, 2021 state and local sales tax rates. 2021 state sales tax rates, 2021 sales tax rates. sales tax rates by state, sales taxes by state">
            <a:extLst>
              <a:ext uri="{FF2B5EF4-FFF2-40B4-BE49-F238E27FC236}">
                <a16:creationId xmlns:a16="http://schemas.microsoft.com/office/drawing/2014/main" id="{F66B0119-DFBB-42F3-9BB5-332EE5B4E6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81"/>
          <a:stretch/>
        </p:blipFill>
        <p:spPr bwMode="auto">
          <a:xfrm>
            <a:off x="5590071" y="1662690"/>
            <a:ext cx="5863514" cy="480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1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UNITY &amp; UNIFORMITY</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662214" y="1744286"/>
            <a:ext cx="5128985" cy="4770537"/>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Within a given state, sales taxes should have unity and uniformity, but five states—Alabama, Alaska, Arizona, Colorado, and Louisiana—diverge from this principle to varying degrees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Uniform base: the sales tax base should be identical within all jurisdictions in the state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Unitary administration: there should only be one entity responsible for sales tax collections within a given state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The </a:t>
            </a:r>
            <a:r>
              <a:rPr lang="en-US" sz="1600" i="1" dirty="0">
                <a:solidFill>
                  <a:schemeClr val="tx1">
                    <a:lumMod val="75000"/>
                    <a:lumOff val="25000"/>
                  </a:schemeClr>
                </a:solidFill>
                <a:latin typeface="Lato" panose="020F0502020204030203" pitchFamily="34" charset="0"/>
                <a:cs typeface="Lato" panose="020F0502020204030203" pitchFamily="34" charset="0"/>
              </a:rPr>
              <a:t>Wayfair</a:t>
            </a:r>
            <a:r>
              <a:rPr lang="en-US" sz="1600" dirty="0">
                <a:solidFill>
                  <a:schemeClr val="tx1">
                    <a:lumMod val="75000"/>
                    <a:lumOff val="25000"/>
                  </a:schemeClr>
                </a:solidFill>
                <a:latin typeface="Lato" panose="020F0502020204030203" pitchFamily="34" charset="0"/>
                <a:cs typeface="Lato" panose="020F0502020204030203" pitchFamily="34" charset="0"/>
              </a:rPr>
              <a:t> decision emphasizes the importance of unity and uniformity for remote sales tax collection authority</a:t>
            </a: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2050" name="Picture 2" descr="state sales tax unity and state sales tax uniformity">
            <a:extLst>
              <a:ext uri="{FF2B5EF4-FFF2-40B4-BE49-F238E27FC236}">
                <a16:creationId xmlns:a16="http://schemas.microsoft.com/office/drawing/2014/main" id="{1741E503-6A0B-422F-B630-3CD8A21BC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099"/>
          <a:stretch/>
        </p:blipFill>
        <p:spPr bwMode="auto">
          <a:xfrm>
            <a:off x="5983187" y="1386341"/>
            <a:ext cx="5805982" cy="503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REMOTE SALES TAX AUTHORITY</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874915"/>
            <a:ext cx="5216070" cy="4770537"/>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Sales taxes are remitted by sellers, not purchasers (but </a:t>
            </a:r>
            <a:r>
              <a:rPr lang="en-US" sz="1600"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cf. </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use tax obligations)</a:t>
            </a:r>
          </a:p>
          <a:p>
            <a:pPr marL="285750" lvl="0" indent="-285750" defTabSz="457200">
              <a:lnSpc>
                <a:spcPct val="150000"/>
              </a:lnSpc>
              <a:buFont typeface="Arial" panose="020B0604020202020204" pitchFamily="34" charset="0"/>
              <a:buChar char="•"/>
            </a:pPr>
            <a:r>
              <a:rPr lang="en-US" sz="1600"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South Dakota v. Wayfair</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establishes authority to impose collection and remittance obligation on remote sellers without physical presence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Marketplace facilitator laws require platforms to collect and remit on behalf of their sellers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Importance of safe harbors for small sellers (often addressed with marketplace facilitator laws), unity and uniformity, lookup tools, etc.</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Some states still have click-through and cookie nexus, or other outdated approaches</a:t>
            </a: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3074" name="Picture 2" descr="Remote sales and marketplace facilitator regimes, remote sales tax collection regimes">
            <a:extLst>
              <a:ext uri="{FF2B5EF4-FFF2-40B4-BE49-F238E27FC236}">
                <a16:creationId xmlns:a16="http://schemas.microsoft.com/office/drawing/2014/main" id="{8952BCB2-A091-4713-9D67-6C9D8D94D4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08"/>
          <a:stretch/>
        </p:blipFill>
        <p:spPr bwMode="auto">
          <a:xfrm>
            <a:off x="6237517" y="1672340"/>
            <a:ext cx="5403018" cy="480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3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SALES &amp; USE TAX</a:t>
            </a:r>
            <a:br>
              <a:rPr lang="en-US" dirty="0"/>
            </a:br>
            <a:r>
              <a:rPr lang="en-US" sz="2500" dirty="0">
                <a:solidFill>
                  <a:schemeClr val="tx1">
                    <a:lumMod val="75000"/>
                    <a:lumOff val="25000"/>
                  </a:schemeClr>
                </a:solidFill>
              </a:rPr>
              <a:t>ECONOMIC CONSIDERATIONS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608582"/>
            <a:ext cx="4617356" cy="2554545"/>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More economically efficient than individual or corporate income taxes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Highly stable revenue stream</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Regressivity often a concern, but can be ameliorated with modernization</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cs typeface="Lato" panose="020F0502020204030203" pitchFamily="34" charset="0"/>
              </a:rPr>
              <a:t>Chief concern is base erosion</a:t>
            </a: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4098" name="Picture 2" descr="Ranking state sales tax codes on the 2021 State Business Tax Climate Index. Best and worst sales tax codes in the United States, best and worst state sales tax codes in the U.S.">
            <a:extLst>
              <a:ext uri="{FF2B5EF4-FFF2-40B4-BE49-F238E27FC236}">
                <a16:creationId xmlns:a16="http://schemas.microsoft.com/office/drawing/2014/main" id="{424A9173-9AE8-4F6C-86DD-57842F791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5488"/>
          <a:stretch/>
        </p:blipFill>
        <p:spPr bwMode="auto">
          <a:xfrm>
            <a:off x="5514333" y="1605417"/>
            <a:ext cx="5866358" cy="47066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olatility of State Tax Collections During the Great Recession, Income Taxes Are More Volatile Than Sales Taxes During an Economic Contraction, Coronavirus COVID-19 state revenue effects">
            <a:extLst>
              <a:ext uri="{FF2B5EF4-FFF2-40B4-BE49-F238E27FC236}">
                <a16:creationId xmlns:a16="http://schemas.microsoft.com/office/drawing/2014/main" id="{1A99025F-88A9-41B5-B8FF-FC5E9DEF57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02"/>
          <a:stretch/>
        </p:blipFill>
        <p:spPr bwMode="auto">
          <a:xfrm>
            <a:off x="1181271" y="3986074"/>
            <a:ext cx="3604302" cy="232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4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OVERVIEW</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4333494"/>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Property taxes are generally imposed by local governments, and are the primary source of local tax revenue (72% local avg., 31% of SALT revenue)</a:t>
            </a:r>
            <a:endParaRPr lang="en-US" sz="16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Broad typology of property—</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Real (land and structures)</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Tangible personal (includes machinery &amp; equipment)</a:t>
            </a:r>
          </a:p>
          <a:p>
            <a:pPr marL="742950" lvl="1" indent="-285750" defTabSz="45720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Intangible (patents, trademarks, financial assets)</a:t>
            </a:r>
          </a:p>
          <a:p>
            <a:pPr marL="28575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Classes of property include residential, commercial, agricultural, industrial, tangible, utility, and more</a:t>
            </a:r>
          </a:p>
          <a:p>
            <a:pPr marL="28575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Tax rates (often expressed in </a:t>
            </a:r>
            <a:r>
              <a:rPr lang="en-US" sz="1600" dirty="0" err="1">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millages</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imposed on a tax value that incorporates the assessment value and any assessment ratio</a:t>
            </a:r>
            <a:endParaRPr lang="en-US" sz="16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2" descr="How much does your state rely on property taxes? Compare 2021 state property taxes and 2021 property taxes by state. State property tax reliance map. Revenue through property taxes">
            <a:extLst>
              <a:ext uri="{FF2B5EF4-FFF2-40B4-BE49-F238E27FC236}">
                <a16:creationId xmlns:a16="http://schemas.microsoft.com/office/drawing/2014/main" id="{872B71A5-4655-45F9-952F-4D5DDDEE6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99"/>
          <a:stretch/>
        </p:blipFill>
        <p:spPr bwMode="auto">
          <a:xfrm>
            <a:off x="6096000" y="1608582"/>
            <a:ext cx="5475693" cy="450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2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PROPERTY TAXES</a:t>
            </a:r>
            <a:br>
              <a:rPr lang="en-US" dirty="0"/>
            </a:br>
            <a:r>
              <a:rPr lang="en-US" sz="2500" dirty="0">
                <a:solidFill>
                  <a:schemeClr val="tx1">
                    <a:lumMod val="75000"/>
                    <a:lumOff val="25000"/>
                  </a:schemeClr>
                </a:solidFill>
              </a:rPr>
              <a:t>ASSESSMENTS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4" y="1608582"/>
            <a:ext cx="5069747" cy="3363998"/>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Value can be assessed according to comparable sales, the cost method, income potential, or use</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Most states require reassessments every 2-5 years</a:t>
            </a:r>
          </a:p>
          <a:p>
            <a:pPr marL="742950" lvl="1"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Substantial improvements can also trigger</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Assessment ratios determine the amount of the property’s assessed value is subject to tax; may vary by class of property (“split roll” taxation)</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Homestead exemptions exclude a certain amount of value from taxation on primary residence</a:t>
            </a:r>
          </a:p>
        </p:txBody>
      </p:sp>
      <p:pic>
        <p:nvPicPr>
          <p:cNvPr id="6" name="Picture 2">
            <a:extLst>
              <a:ext uri="{FF2B5EF4-FFF2-40B4-BE49-F238E27FC236}">
                <a16:creationId xmlns:a16="http://schemas.microsoft.com/office/drawing/2014/main" id="{D3654DFE-9822-4E45-B116-28946BDAC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21"/>
          <a:stretch/>
        </p:blipFill>
        <p:spPr bwMode="auto">
          <a:xfrm>
            <a:off x="6196103" y="1608582"/>
            <a:ext cx="5645423" cy="470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0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5032</TotalTime>
  <Words>1073</Words>
  <Application>Microsoft Macintosh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Lato</vt:lpstr>
      <vt:lpstr>Lato Medium</vt:lpstr>
      <vt:lpstr>Office Theme</vt:lpstr>
      <vt:lpstr>State Tax Policy  Boot Camp</vt:lpstr>
      <vt:lpstr>SALES &amp; USE TAX OVERVIEW</vt:lpstr>
      <vt:lpstr>SALES &amp; USE TAX SALES TAX BASES</vt:lpstr>
      <vt:lpstr>SALES &amp; USE TAX SALES TAX SOURCING</vt:lpstr>
      <vt:lpstr>SALES &amp; USE TAX UNITY &amp; UNIFORMITY</vt:lpstr>
      <vt:lpstr>SALES &amp; USE TAX REMOTE SALES TAX AUTHORITY</vt:lpstr>
      <vt:lpstr>SALES &amp; USE TAX ECONOMIC CONSIDERATIONS</vt:lpstr>
      <vt:lpstr>PROPERTY TAXES OVERVIEW</vt:lpstr>
      <vt:lpstr>PROPERTY TAXES ASSESSMENTS</vt:lpstr>
      <vt:lpstr>PROPERTY TAXES PROPERTY TAX LIMITATIONS</vt:lpstr>
      <vt:lpstr>PROPERTY TAXES TPP TAXATION</vt:lpstr>
      <vt:lpstr>PROPERTY TAXES TAX EXEMPTIONS</vt:lpstr>
      <vt:lpstr>PROPERTY TAXES ECONOMIC CONSIDERATIONS</vt:lpstr>
      <vt:lpstr>OTHER TAXES SEVERANCE TAXES</vt:lpstr>
      <vt:lpstr>OTHER TAXES ESTATE AND INHERITANCE TAXES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Carvajal</dc:creator>
  <cp:lastModifiedBy>Dan Carvajal</cp:lastModifiedBy>
  <cp:revision>34</cp:revision>
  <dcterms:created xsi:type="dcterms:W3CDTF">2020-03-27T16:09:40Z</dcterms:created>
  <dcterms:modified xsi:type="dcterms:W3CDTF">2021-02-22T22:30:37Z</dcterms:modified>
</cp:coreProperties>
</file>