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9" r:id="rId3"/>
    <p:sldId id="258" r:id="rId4"/>
    <p:sldId id="260" r:id="rId5"/>
    <p:sldId id="261" r:id="rId6"/>
    <p:sldId id="262" r:id="rId7"/>
    <p:sldId id="263" r:id="rId8"/>
    <p:sldId id="264" r:id="rId9"/>
    <p:sldId id="265" r:id="rId10"/>
    <p:sldId id="266" r:id="rId11"/>
    <p:sldId id="267" r:id="rId12"/>
    <p:sldId id="270" r:id="rId13"/>
    <p:sldId id="268"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4FF"/>
    <a:srgbClr val="017B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268"/>
    <p:restoredTop sz="94699"/>
  </p:normalViewPr>
  <p:slideViewPr>
    <p:cSldViewPr snapToGrid="0" snapToObjects="1">
      <p:cViewPr varScale="1">
        <p:scale>
          <a:sx n="108" d="100"/>
          <a:sy n="108" d="100"/>
        </p:scale>
        <p:origin x="16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46E95-3BEB-044D-BF85-E6910E154E8F}"/>
              </a:ext>
            </a:extLst>
          </p:cNvPr>
          <p:cNvSpPr>
            <a:spLocks noGrp="1"/>
          </p:cNvSpPr>
          <p:nvPr>
            <p:ph type="ctrTitle"/>
          </p:nvPr>
        </p:nvSpPr>
        <p:spPr>
          <a:xfrm>
            <a:off x="1524000" y="1907068"/>
            <a:ext cx="9144000" cy="1973223"/>
          </a:xfrm>
          <a:ln>
            <a:noFill/>
          </a:ln>
        </p:spPr>
        <p:txBody>
          <a:bodyPr anchor="b"/>
          <a:lstStyle>
            <a:lvl1pPr algn="ctr">
              <a:defRPr sz="60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8EB64932-9E28-AF4B-A425-848F56C67880}"/>
              </a:ext>
            </a:extLst>
          </p:cNvPr>
          <p:cNvSpPr>
            <a:spLocks noGrp="1"/>
          </p:cNvSpPr>
          <p:nvPr>
            <p:ph type="subTitle" idx="1"/>
          </p:nvPr>
        </p:nvSpPr>
        <p:spPr>
          <a:xfrm>
            <a:off x="1524000" y="4323236"/>
            <a:ext cx="9144000" cy="1368398"/>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a:extLst>
              <a:ext uri="{FF2B5EF4-FFF2-40B4-BE49-F238E27FC236}">
                <a16:creationId xmlns:a16="http://schemas.microsoft.com/office/drawing/2014/main" id="{4AA7EE06-CAD0-4848-9436-5DC3BF75B64D}"/>
              </a:ext>
            </a:extLst>
          </p:cNvPr>
          <p:cNvPicPr>
            <a:picLocks noChangeAspect="1"/>
          </p:cNvPicPr>
          <p:nvPr userDrawn="1"/>
        </p:nvPicPr>
        <p:blipFill>
          <a:blip r:embed="rId3"/>
          <a:stretch>
            <a:fillRect/>
          </a:stretch>
        </p:blipFill>
        <p:spPr>
          <a:xfrm>
            <a:off x="8560591" y="320860"/>
            <a:ext cx="3252290" cy="857064"/>
          </a:xfrm>
          <a:prstGeom prst="rect">
            <a:avLst/>
          </a:prstGeom>
        </p:spPr>
      </p:pic>
      <p:cxnSp>
        <p:nvCxnSpPr>
          <p:cNvPr id="13" name="Straight Connector 12">
            <a:extLst>
              <a:ext uri="{FF2B5EF4-FFF2-40B4-BE49-F238E27FC236}">
                <a16:creationId xmlns:a16="http://schemas.microsoft.com/office/drawing/2014/main" id="{AE2DE438-4CEF-894C-A884-2A2193F0A5B4}"/>
              </a:ext>
            </a:extLst>
          </p:cNvPr>
          <p:cNvCxnSpPr/>
          <p:nvPr userDrawn="1"/>
        </p:nvCxnSpPr>
        <p:spPr>
          <a:xfrm>
            <a:off x="1524000" y="4109988"/>
            <a:ext cx="9144000"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7279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AF9F5-2F4C-CB43-8B6A-42EED322C39E}"/>
              </a:ext>
            </a:extLst>
          </p:cNvPr>
          <p:cNvSpPr>
            <a:spLocks noGrp="1"/>
          </p:cNvSpPr>
          <p:nvPr>
            <p:ph type="title"/>
          </p:nvPr>
        </p:nvSpPr>
        <p:spPr/>
        <p:txBody>
          <a:bodyPr/>
          <a:lstStyle>
            <a:lvl1pPr>
              <a:defRPr u="none">
                <a:solidFill>
                  <a:srgbClr val="0094FF"/>
                </a:solidFill>
                <a:latin typeface="Lato" panose="020F0502020204030203" pitchFamily="34" charset="0"/>
                <a:ea typeface="Lato" panose="020F0502020204030203" pitchFamily="34" charset="0"/>
                <a:cs typeface="Lato" panose="020F0502020204030203"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2F648508-1904-BC4B-987E-9A018C6E56F1}"/>
              </a:ext>
            </a:extLst>
          </p:cNvPr>
          <p:cNvSpPr>
            <a:spLocks noGrp="1"/>
          </p:cNvSpPr>
          <p:nvPr>
            <p:ph idx="1"/>
          </p:nvPr>
        </p:nvSpPr>
        <p:spPr/>
        <p:txBody>
          <a:bodyPr/>
          <a:lstStyle>
            <a:lvl1pPr>
              <a:defRPr>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1pPr>
            <a:lvl2pPr>
              <a:defRPr>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2pPr>
            <a:lvl3pPr>
              <a:defRPr>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3pPr>
            <a:lvl4pPr>
              <a:defRPr>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4pPr>
            <a:lvl5pPr>
              <a:defRPr>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a:extLst>
              <a:ext uri="{FF2B5EF4-FFF2-40B4-BE49-F238E27FC236}">
                <a16:creationId xmlns:a16="http://schemas.microsoft.com/office/drawing/2014/main" id="{C09EB390-51FC-E046-AD57-1331A6A0A605}"/>
              </a:ext>
            </a:extLst>
          </p:cNvPr>
          <p:cNvSpPr txBox="1"/>
          <p:nvPr userDrawn="1"/>
        </p:nvSpPr>
        <p:spPr>
          <a:xfrm>
            <a:off x="838200" y="6426739"/>
            <a:ext cx="2790524" cy="307777"/>
          </a:xfrm>
          <a:prstGeom prst="rect">
            <a:avLst/>
          </a:prstGeom>
          <a:noFill/>
        </p:spPr>
        <p:txBody>
          <a:bodyPr wrap="square" rtlCol="0">
            <a:spAutoFit/>
          </a:bodyPr>
          <a:lstStyle/>
          <a:p>
            <a:r>
              <a:rPr lang="en-US" sz="1400" b="0" i="0" dirty="0">
                <a:solidFill>
                  <a:srgbClr val="0094FF"/>
                </a:solidFill>
                <a:latin typeface="Lato Medium" panose="020F0502020204030203" pitchFamily="34" charset="0"/>
                <a:ea typeface="Lato Medium" panose="020F0502020204030203" pitchFamily="34" charset="0"/>
                <a:cs typeface="Lato Medium" panose="020F0502020204030203" pitchFamily="34" charset="0"/>
              </a:rPr>
              <a:t>TAX FOUNDATION</a:t>
            </a:r>
          </a:p>
        </p:txBody>
      </p:sp>
      <p:sp>
        <p:nvSpPr>
          <p:cNvPr id="8" name="TextBox 7">
            <a:extLst>
              <a:ext uri="{FF2B5EF4-FFF2-40B4-BE49-F238E27FC236}">
                <a16:creationId xmlns:a16="http://schemas.microsoft.com/office/drawing/2014/main" id="{29D6BFF3-3DEB-AA4C-B237-9281F1AC443E}"/>
              </a:ext>
            </a:extLst>
          </p:cNvPr>
          <p:cNvSpPr txBox="1"/>
          <p:nvPr userDrawn="1"/>
        </p:nvSpPr>
        <p:spPr>
          <a:xfrm>
            <a:off x="8576911" y="6407488"/>
            <a:ext cx="2790524" cy="307777"/>
          </a:xfrm>
          <a:prstGeom prst="rect">
            <a:avLst/>
          </a:prstGeom>
          <a:noFill/>
        </p:spPr>
        <p:txBody>
          <a:bodyPr wrap="square" rtlCol="0">
            <a:spAutoFit/>
          </a:bodyPr>
          <a:lstStyle/>
          <a:p>
            <a:pPr algn="r"/>
            <a:r>
              <a:rPr lang="en-US" sz="1400" b="0" i="0" dirty="0">
                <a:solidFill>
                  <a:srgbClr val="0094FF"/>
                </a:solidFill>
                <a:latin typeface="Lato Medium" panose="020F0502020204030203" pitchFamily="34" charset="0"/>
                <a:ea typeface="Lato Medium" panose="020F0502020204030203" pitchFamily="34" charset="0"/>
                <a:cs typeface="Lato Medium" panose="020F0502020204030203" pitchFamily="34" charset="0"/>
              </a:rPr>
              <a:t>@</a:t>
            </a:r>
            <a:r>
              <a:rPr lang="en-US" sz="1400" b="0" i="0" dirty="0" err="1">
                <a:solidFill>
                  <a:srgbClr val="0094FF"/>
                </a:solidFill>
                <a:latin typeface="Lato Medium" panose="020F0502020204030203" pitchFamily="34" charset="0"/>
                <a:ea typeface="Lato Medium" panose="020F0502020204030203" pitchFamily="34" charset="0"/>
                <a:cs typeface="Lato Medium" panose="020F0502020204030203" pitchFamily="34" charset="0"/>
              </a:rPr>
              <a:t>TaxFoundation</a:t>
            </a:r>
            <a:endParaRPr lang="en-US" sz="1400" b="0" i="0" dirty="0">
              <a:solidFill>
                <a:srgbClr val="0094FF"/>
              </a:solidFill>
              <a:latin typeface="Lato Medium" panose="020F0502020204030203" pitchFamily="34" charset="0"/>
              <a:ea typeface="Lato Medium" panose="020F0502020204030203" pitchFamily="34" charset="0"/>
              <a:cs typeface="Lato Medium" panose="020F0502020204030203" pitchFamily="34" charset="0"/>
            </a:endParaRPr>
          </a:p>
        </p:txBody>
      </p:sp>
    </p:spTree>
    <p:extLst>
      <p:ext uri="{BB962C8B-B14F-4D97-AF65-F5344CB8AC3E}">
        <p14:creationId xmlns:p14="http://schemas.microsoft.com/office/powerpoint/2010/main" val="3499489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20EEB-C65D-E641-A07B-EED286E8275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4613BCE-89AD-B04A-B5CB-578B993A9D6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7" name="TextBox 6">
            <a:extLst>
              <a:ext uri="{FF2B5EF4-FFF2-40B4-BE49-F238E27FC236}">
                <a16:creationId xmlns:a16="http://schemas.microsoft.com/office/drawing/2014/main" id="{8664816F-5AE0-5A44-AF35-E0522D412039}"/>
              </a:ext>
            </a:extLst>
          </p:cNvPr>
          <p:cNvSpPr txBox="1"/>
          <p:nvPr userDrawn="1"/>
        </p:nvSpPr>
        <p:spPr>
          <a:xfrm>
            <a:off x="838200" y="6426739"/>
            <a:ext cx="2790524" cy="307777"/>
          </a:xfrm>
          <a:prstGeom prst="rect">
            <a:avLst/>
          </a:prstGeom>
          <a:noFill/>
        </p:spPr>
        <p:txBody>
          <a:bodyPr wrap="square" rtlCol="0">
            <a:spAutoFit/>
          </a:bodyPr>
          <a:lstStyle/>
          <a:p>
            <a:r>
              <a:rPr lang="en-US" sz="1400" b="0" i="0" dirty="0">
                <a:solidFill>
                  <a:srgbClr val="0094FF"/>
                </a:solidFill>
                <a:latin typeface="Lato Medium" panose="020F0502020204030203" pitchFamily="34" charset="0"/>
                <a:ea typeface="Lato Medium" panose="020F0502020204030203" pitchFamily="34" charset="0"/>
                <a:cs typeface="Lato Medium" panose="020F0502020204030203" pitchFamily="34" charset="0"/>
              </a:rPr>
              <a:t>TAX FOUNDATION</a:t>
            </a:r>
          </a:p>
        </p:txBody>
      </p:sp>
      <p:sp>
        <p:nvSpPr>
          <p:cNvPr id="8" name="TextBox 7">
            <a:extLst>
              <a:ext uri="{FF2B5EF4-FFF2-40B4-BE49-F238E27FC236}">
                <a16:creationId xmlns:a16="http://schemas.microsoft.com/office/drawing/2014/main" id="{5B466C73-0D9E-8B4E-BA52-976818F28922}"/>
              </a:ext>
            </a:extLst>
          </p:cNvPr>
          <p:cNvSpPr txBox="1"/>
          <p:nvPr userDrawn="1"/>
        </p:nvSpPr>
        <p:spPr>
          <a:xfrm>
            <a:off x="8576911" y="6407488"/>
            <a:ext cx="2790524" cy="307777"/>
          </a:xfrm>
          <a:prstGeom prst="rect">
            <a:avLst/>
          </a:prstGeom>
          <a:noFill/>
        </p:spPr>
        <p:txBody>
          <a:bodyPr wrap="square" rtlCol="0">
            <a:spAutoFit/>
          </a:bodyPr>
          <a:lstStyle/>
          <a:p>
            <a:pPr algn="r"/>
            <a:r>
              <a:rPr lang="en-US" sz="1400" b="0" i="0" dirty="0">
                <a:solidFill>
                  <a:srgbClr val="0094FF"/>
                </a:solidFill>
                <a:latin typeface="Lato Medium" panose="020F0502020204030203" pitchFamily="34" charset="0"/>
                <a:ea typeface="Lato Medium" panose="020F0502020204030203" pitchFamily="34" charset="0"/>
                <a:cs typeface="Lato Medium" panose="020F0502020204030203" pitchFamily="34" charset="0"/>
              </a:rPr>
              <a:t>@</a:t>
            </a:r>
            <a:r>
              <a:rPr lang="en-US" sz="1400" b="0" i="0" dirty="0" err="1">
                <a:solidFill>
                  <a:srgbClr val="0094FF"/>
                </a:solidFill>
                <a:latin typeface="Lato Medium" panose="020F0502020204030203" pitchFamily="34" charset="0"/>
                <a:ea typeface="Lato Medium" panose="020F0502020204030203" pitchFamily="34" charset="0"/>
                <a:cs typeface="Lato Medium" panose="020F0502020204030203" pitchFamily="34" charset="0"/>
              </a:rPr>
              <a:t>TaxFoundation</a:t>
            </a:r>
            <a:endParaRPr lang="en-US" sz="1400" b="0" i="0" dirty="0">
              <a:solidFill>
                <a:srgbClr val="0094FF"/>
              </a:solidFill>
              <a:latin typeface="Lato Medium" panose="020F0502020204030203" pitchFamily="34" charset="0"/>
              <a:ea typeface="Lato Medium" panose="020F0502020204030203" pitchFamily="34" charset="0"/>
              <a:cs typeface="Lato Medium" panose="020F0502020204030203" pitchFamily="34" charset="0"/>
            </a:endParaRPr>
          </a:p>
        </p:txBody>
      </p:sp>
    </p:spTree>
    <p:extLst>
      <p:ext uri="{BB962C8B-B14F-4D97-AF65-F5344CB8AC3E}">
        <p14:creationId xmlns:p14="http://schemas.microsoft.com/office/powerpoint/2010/main" val="244530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58BDE-07ED-824C-885A-958D5D2886E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9A2B661-1416-FD4B-81E6-01B7FA87A82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B07A132-7A29-BA43-A39E-093E390BA6C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Box 7">
            <a:extLst>
              <a:ext uri="{FF2B5EF4-FFF2-40B4-BE49-F238E27FC236}">
                <a16:creationId xmlns:a16="http://schemas.microsoft.com/office/drawing/2014/main" id="{A0FA45C0-8247-DB4D-8185-4FA6779D230C}"/>
              </a:ext>
            </a:extLst>
          </p:cNvPr>
          <p:cNvSpPr txBox="1"/>
          <p:nvPr userDrawn="1"/>
        </p:nvSpPr>
        <p:spPr>
          <a:xfrm>
            <a:off x="838200" y="6426739"/>
            <a:ext cx="2790524" cy="307777"/>
          </a:xfrm>
          <a:prstGeom prst="rect">
            <a:avLst/>
          </a:prstGeom>
          <a:noFill/>
        </p:spPr>
        <p:txBody>
          <a:bodyPr wrap="square" rtlCol="0">
            <a:spAutoFit/>
          </a:bodyPr>
          <a:lstStyle/>
          <a:p>
            <a:r>
              <a:rPr lang="en-US" sz="1400" b="0" i="0" dirty="0">
                <a:solidFill>
                  <a:srgbClr val="0094FF"/>
                </a:solidFill>
                <a:latin typeface="Lato Medium" panose="020F0502020204030203" pitchFamily="34" charset="0"/>
                <a:ea typeface="Lato Medium" panose="020F0502020204030203" pitchFamily="34" charset="0"/>
                <a:cs typeface="Lato Medium" panose="020F0502020204030203" pitchFamily="34" charset="0"/>
              </a:rPr>
              <a:t>TAX FOUNDATION</a:t>
            </a:r>
          </a:p>
        </p:txBody>
      </p:sp>
      <p:sp>
        <p:nvSpPr>
          <p:cNvPr id="9" name="TextBox 8">
            <a:extLst>
              <a:ext uri="{FF2B5EF4-FFF2-40B4-BE49-F238E27FC236}">
                <a16:creationId xmlns:a16="http://schemas.microsoft.com/office/drawing/2014/main" id="{B910D789-DD5A-EB46-8BC7-D07E88390CA9}"/>
              </a:ext>
            </a:extLst>
          </p:cNvPr>
          <p:cNvSpPr txBox="1"/>
          <p:nvPr userDrawn="1"/>
        </p:nvSpPr>
        <p:spPr>
          <a:xfrm>
            <a:off x="8576911" y="6407488"/>
            <a:ext cx="2790524" cy="307777"/>
          </a:xfrm>
          <a:prstGeom prst="rect">
            <a:avLst/>
          </a:prstGeom>
          <a:noFill/>
        </p:spPr>
        <p:txBody>
          <a:bodyPr wrap="square" rtlCol="0">
            <a:spAutoFit/>
          </a:bodyPr>
          <a:lstStyle/>
          <a:p>
            <a:pPr algn="r"/>
            <a:r>
              <a:rPr lang="en-US" sz="1400" b="0" i="0" dirty="0">
                <a:solidFill>
                  <a:srgbClr val="0094FF"/>
                </a:solidFill>
                <a:latin typeface="Lato Medium" panose="020F0502020204030203" pitchFamily="34" charset="0"/>
                <a:ea typeface="Lato Medium" panose="020F0502020204030203" pitchFamily="34" charset="0"/>
                <a:cs typeface="Lato Medium" panose="020F0502020204030203" pitchFamily="34" charset="0"/>
              </a:rPr>
              <a:t>@</a:t>
            </a:r>
            <a:r>
              <a:rPr lang="en-US" sz="1400" b="0" i="0" dirty="0" err="1">
                <a:solidFill>
                  <a:srgbClr val="0094FF"/>
                </a:solidFill>
                <a:latin typeface="Lato Medium" panose="020F0502020204030203" pitchFamily="34" charset="0"/>
                <a:ea typeface="Lato Medium" panose="020F0502020204030203" pitchFamily="34" charset="0"/>
                <a:cs typeface="Lato Medium" panose="020F0502020204030203" pitchFamily="34" charset="0"/>
              </a:rPr>
              <a:t>TaxFoundation</a:t>
            </a:r>
            <a:endParaRPr lang="en-US" sz="1400" b="0" i="0" dirty="0">
              <a:solidFill>
                <a:srgbClr val="0094FF"/>
              </a:solidFill>
              <a:latin typeface="Lato Medium" panose="020F0502020204030203" pitchFamily="34" charset="0"/>
              <a:ea typeface="Lato Medium" panose="020F0502020204030203" pitchFamily="34" charset="0"/>
              <a:cs typeface="Lato Medium" panose="020F0502020204030203" pitchFamily="34" charset="0"/>
            </a:endParaRPr>
          </a:p>
        </p:txBody>
      </p:sp>
    </p:spTree>
    <p:extLst>
      <p:ext uri="{BB962C8B-B14F-4D97-AF65-F5344CB8AC3E}">
        <p14:creationId xmlns:p14="http://schemas.microsoft.com/office/powerpoint/2010/main" val="3958352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47146-73E2-D84A-A412-DCACED73C0B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DDEBEE7-AF8D-A84C-BED3-507278328B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9AEFCD6-D909-CB41-9A44-ACE93801CE1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6CF87D0-77F6-3742-9BF2-B42DA65D79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D520680-283B-4847-A386-72094353347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Box 9">
            <a:extLst>
              <a:ext uri="{FF2B5EF4-FFF2-40B4-BE49-F238E27FC236}">
                <a16:creationId xmlns:a16="http://schemas.microsoft.com/office/drawing/2014/main" id="{51A5B074-14CC-E243-9FA1-9C9B16B765A6}"/>
              </a:ext>
            </a:extLst>
          </p:cNvPr>
          <p:cNvSpPr txBox="1"/>
          <p:nvPr userDrawn="1"/>
        </p:nvSpPr>
        <p:spPr>
          <a:xfrm>
            <a:off x="838200" y="6426739"/>
            <a:ext cx="2790524" cy="307777"/>
          </a:xfrm>
          <a:prstGeom prst="rect">
            <a:avLst/>
          </a:prstGeom>
          <a:noFill/>
        </p:spPr>
        <p:txBody>
          <a:bodyPr wrap="square" rtlCol="0">
            <a:spAutoFit/>
          </a:bodyPr>
          <a:lstStyle/>
          <a:p>
            <a:r>
              <a:rPr lang="en-US" sz="1400" b="0" i="0" dirty="0">
                <a:solidFill>
                  <a:srgbClr val="0094FF"/>
                </a:solidFill>
                <a:latin typeface="Lato Medium" panose="020F0502020204030203" pitchFamily="34" charset="0"/>
                <a:ea typeface="Lato Medium" panose="020F0502020204030203" pitchFamily="34" charset="0"/>
                <a:cs typeface="Lato Medium" panose="020F0502020204030203" pitchFamily="34" charset="0"/>
              </a:rPr>
              <a:t>TAX FOUNDATION</a:t>
            </a:r>
          </a:p>
        </p:txBody>
      </p:sp>
      <p:sp>
        <p:nvSpPr>
          <p:cNvPr id="11" name="TextBox 10">
            <a:extLst>
              <a:ext uri="{FF2B5EF4-FFF2-40B4-BE49-F238E27FC236}">
                <a16:creationId xmlns:a16="http://schemas.microsoft.com/office/drawing/2014/main" id="{2FF16C13-0235-9A41-9990-6DFC83266D27}"/>
              </a:ext>
            </a:extLst>
          </p:cNvPr>
          <p:cNvSpPr txBox="1"/>
          <p:nvPr userDrawn="1"/>
        </p:nvSpPr>
        <p:spPr>
          <a:xfrm>
            <a:off x="8576911" y="6407488"/>
            <a:ext cx="2790524" cy="307777"/>
          </a:xfrm>
          <a:prstGeom prst="rect">
            <a:avLst/>
          </a:prstGeom>
          <a:noFill/>
        </p:spPr>
        <p:txBody>
          <a:bodyPr wrap="square" rtlCol="0">
            <a:spAutoFit/>
          </a:bodyPr>
          <a:lstStyle/>
          <a:p>
            <a:pPr algn="r"/>
            <a:r>
              <a:rPr lang="en-US" sz="1400" b="0" i="0" dirty="0">
                <a:solidFill>
                  <a:srgbClr val="0094FF"/>
                </a:solidFill>
                <a:latin typeface="Lato Medium" panose="020F0502020204030203" pitchFamily="34" charset="0"/>
                <a:ea typeface="Lato Medium" panose="020F0502020204030203" pitchFamily="34" charset="0"/>
                <a:cs typeface="Lato Medium" panose="020F0502020204030203" pitchFamily="34" charset="0"/>
              </a:rPr>
              <a:t>@</a:t>
            </a:r>
            <a:r>
              <a:rPr lang="en-US" sz="1400" b="0" i="0" dirty="0" err="1">
                <a:solidFill>
                  <a:srgbClr val="0094FF"/>
                </a:solidFill>
                <a:latin typeface="Lato Medium" panose="020F0502020204030203" pitchFamily="34" charset="0"/>
                <a:ea typeface="Lato Medium" panose="020F0502020204030203" pitchFamily="34" charset="0"/>
                <a:cs typeface="Lato Medium" panose="020F0502020204030203" pitchFamily="34" charset="0"/>
              </a:rPr>
              <a:t>TaxFoundation</a:t>
            </a:r>
            <a:endParaRPr lang="en-US" sz="1400" b="0" i="0" dirty="0">
              <a:solidFill>
                <a:srgbClr val="0094FF"/>
              </a:solidFill>
              <a:latin typeface="Lato Medium" panose="020F0502020204030203" pitchFamily="34" charset="0"/>
              <a:ea typeface="Lato Medium" panose="020F0502020204030203" pitchFamily="34" charset="0"/>
              <a:cs typeface="Lato Medium" panose="020F0502020204030203" pitchFamily="34" charset="0"/>
            </a:endParaRPr>
          </a:p>
        </p:txBody>
      </p:sp>
    </p:spTree>
    <p:extLst>
      <p:ext uri="{BB962C8B-B14F-4D97-AF65-F5344CB8AC3E}">
        <p14:creationId xmlns:p14="http://schemas.microsoft.com/office/powerpoint/2010/main" val="707186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9326A-E63E-004D-91F0-EB6D50378BAD}"/>
              </a:ext>
            </a:extLst>
          </p:cNvPr>
          <p:cNvSpPr>
            <a:spLocks noGrp="1"/>
          </p:cNvSpPr>
          <p:nvPr>
            <p:ph type="title"/>
          </p:nvPr>
        </p:nvSpPr>
        <p:spPr/>
        <p:txBody>
          <a:bodyPr/>
          <a:lstStyle/>
          <a:p>
            <a:r>
              <a:rPr lang="en-US"/>
              <a:t>Click to edit Master title style</a:t>
            </a:r>
          </a:p>
        </p:txBody>
      </p:sp>
      <p:sp>
        <p:nvSpPr>
          <p:cNvPr id="6" name="TextBox 5">
            <a:extLst>
              <a:ext uri="{FF2B5EF4-FFF2-40B4-BE49-F238E27FC236}">
                <a16:creationId xmlns:a16="http://schemas.microsoft.com/office/drawing/2014/main" id="{20B823C1-FEBF-4D49-AA4C-789A3616DE58}"/>
              </a:ext>
            </a:extLst>
          </p:cNvPr>
          <p:cNvSpPr txBox="1"/>
          <p:nvPr userDrawn="1"/>
        </p:nvSpPr>
        <p:spPr>
          <a:xfrm>
            <a:off x="838200" y="6426739"/>
            <a:ext cx="2790524" cy="307777"/>
          </a:xfrm>
          <a:prstGeom prst="rect">
            <a:avLst/>
          </a:prstGeom>
          <a:noFill/>
        </p:spPr>
        <p:txBody>
          <a:bodyPr wrap="square" rtlCol="0">
            <a:spAutoFit/>
          </a:bodyPr>
          <a:lstStyle/>
          <a:p>
            <a:r>
              <a:rPr lang="en-US" sz="1400" b="0" i="0" dirty="0">
                <a:solidFill>
                  <a:srgbClr val="0094FF"/>
                </a:solidFill>
                <a:latin typeface="Lato Medium" panose="020F0502020204030203" pitchFamily="34" charset="0"/>
                <a:ea typeface="Lato Medium" panose="020F0502020204030203" pitchFamily="34" charset="0"/>
                <a:cs typeface="Lato Medium" panose="020F0502020204030203" pitchFamily="34" charset="0"/>
              </a:rPr>
              <a:t>TAX FOUNDATION</a:t>
            </a:r>
          </a:p>
        </p:txBody>
      </p:sp>
      <p:sp>
        <p:nvSpPr>
          <p:cNvPr id="7" name="TextBox 6">
            <a:extLst>
              <a:ext uri="{FF2B5EF4-FFF2-40B4-BE49-F238E27FC236}">
                <a16:creationId xmlns:a16="http://schemas.microsoft.com/office/drawing/2014/main" id="{1A851581-520D-A740-8E10-230A1477FC37}"/>
              </a:ext>
            </a:extLst>
          </p:cNvPr>
          <p:cNvSpPr txBox="1"/>
          <p:nvPr userDrawn="1"/>
        </p:nvSpPr>
        <p:spPr>
          <a:xfrm>
            <a:off x="8576911" y="6407488"/>
            <a:ext cx="2790524" cy="307777"/>
          </a:xfrm>
          <a:prstGeom prst="rect">
            <a:avLst/>
          </a:prstGeom>
          <a:noFill/>
        </p:spPr>
        <p:txBody>
          <a:bodyPr wrap="square" rtlCol="0">
            <a:spAutoFit/>
          </a:bodyPr>
          <a:lstStyle/>
          <a:p>
            <a:pPr algn="r"/>
            <a:r>
              <a:rPr lang="en-US" sz="1400" b="0" i="0" dirty="0">
                <a:solidFill>
                  <a:srgbClr val="0094FF"/>
                </a:solidFill>
                <a:latin typeface="Lato Medium" panose="020F0502020204030203" pitchFamily="34" charset="0"/>
                <a:ea typeface="Lato Medium" panose="020F0502020204030203" pitchFamily="34" charset="0"/>
                <a:cs typeface="Lato Medium" panose="020F0502020204030203" pitchFamily="34" charset="0"/>
              </a:rPr>
              <a:t>@</a:t>
            </a:r>
            <a:r>
              <a:rPr lang="en-US" sz="1400" b="0" i="0" dirty="0" err="1">
                <a:solidFill>
                  <a:srgbClr val="0094FF"/>
                </a:solidFill>
                <a:latin typeface="Lato Medium" panose="020F0502020204030203" pitchFamily="34" charset="0"/>
                <a:ea typeface="Lato Medium" panose="020F0502020204030203" pitchFamily="34" charset="0"/>
                <a:cs typeface="Lato Medium" panose="020F0502020204030203" pitchFamily="34" charset="0"/>
              </a:rPr>
              <a:t>TaxFoundation</a:t>
            </a:r>
            <a:endParaRPr lang="en-US" sz="1400" b="0" i="0" dirty="0">
              <a:solidFill>
                <a:srgbClr val="0094FF"/>
              </a:solidFill>
              <a:latin typeface="Lato Medium" panose="020F0502020204030203" pitchFamily="34" charset="0"/>
              <a:ea typeface="Lato Medium" panose="020F0502020204030203" pitchFamily="34" charset="0"/>
              <a:cs typeface="Lato Medium" panose="020F0502020204030203" pitchFamily="34" charset="0"/>
            </a:endParaRPr>
          </a:p>
        </p:txBody>
      </p:sp>
      <p:sp>
        <p:nvSpPr>
          <p:cNvPr id="9" name="Table Placeholder 8">
            <a:extLst>
              <a:ext uri="{FF2B5EF4-FFF2-40B4-BE49-F238E27FC236}">
                <a16:creationId xmlns:a16="http://schemas.microsoft.com/office/drawing/2014/main" id="{C2393706-CFB9-9340-9E18-2543963AFE1A}"/>
              </a:ext>
            </a:extLst>
          </p:cNvPr>
          <p:cNvSpPr>
            <a:spLocks noGrp="1"/>
          </p:cNvSpPr>
          <p:nvPr>
            <p:ph type="tbl" sz="quarter" idx="10"/>
          </p:nvPr>
        </p:nvSpPr>
        <p:spPr>
          <a:xfrm>
            <a:off x="1231900" y="1954213"/>
            <a:ext cx="9269413" cy="3300412"/>
          </a:xfrm>
        </p:spPr>
        <p:txBody>
          <a:bodyPr/>
          <a:lstStyle>
            <a:lvl1pPr marL="0" indent="0">
              <a:buNone/>
              <a:defRPr/>
            </a:lvl1pPr>
          </a:lstStyle>
          <a:p>
            <a:endParaRPr lang="en-US" dirty="0"/>
          </a:p>
        </p:txBody>
      </p:sp>
    </p:spTree>
    <p:extLst>
      <p:ext uri="{BB962C8B-B14F-4D97-AF65-F5344CB8AC3E}">
        <p14:creationId xmlns:p14="http://schemas.microsoft.com/office/powerpoint/2010/main" val="2238876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3A43C-2755-AE49-8480-338B84C47D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FF0D6B8-6C55-534D-B1FC-F1F3396B11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510B8E4-9437-AB48-9216-CF89E61517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TextBox 7">
            <a:extLst>
              <a:ext uri="{FF2B5EF4-FFF2-40B4-BE49-F238E27FC236}">
                <a16:creationId xmlns:a16="http://schemas.microsoft.com/office/drawing/2014/main" id="{5BB28008-527C-7540-979B-AACB8669CF07}"/>
              </a:ext>
            </a:extLst>
          </p:cNvPr>
          <p:cNvSpPr txBox="1"/>
          <p:nvPr userDrawn="1"/>
        </p:nvSpPr>
        <p:spPr>
          <a:xfrm>
            <a:off x="838200" y="6426739"/>
            <a:ext cx="2790524" cy="307777"/>
          </a:xfrm>
          <a:prstGeom prst="rect">
            <a:avLst/>
          </a:prstGeom>
          <a:noFill/>
        </p:spPr>
        <p:txBody>
          <a:bodyPr wrap="square" rtlCol="0">
            <a:spAutoFit/>
          </a:bodyPr>
          <a:lstStyle/>
          <a:p>
            <a:r>
              <a:rPr lang="en-US" sz="1400" b="0" i="0" dirty="0">
                <a:solidFill>
                  <a:srgbClr val="0094FF"/>
                </a:solidFill>
                <a:latin typeface="Lato Medium" panose="020F0502020204030203" pitchFamily="34" charset="0"/>
                <a:ea typeface="Lato Medium" panose="020F0502020204030203" pitchFamily="34" charset="0"/>
                <a:cs typeface="Lato Medium" panose="020F0502020204030203" pitchFamily="34" charset="0"/>
              </a:rPr>
              <a:t>TAX FOUNDATION</a:t>
            </a:r>
          </a:p>
        </p:txBody>
      </p:sp>
      <p:sp>
        <p:nvSpPr>
          <p:cNvPr id="9" name="TextBox 8">
            <a:extLst>
              <a:ext uri="{FF2B5EF4-FFF2-40B4-BE49-F238E27FC236}">
                <a16:creationId xmlns:a16="http://schemas.microsoft.com/office/drawing/2014/main" id="{034C6BE2-ED0F-2147-8915-B7D4CA56B99E}"/>
              </a:ext>
            </a:extLst>
          </p:cNvPr>
          <p:cNvSpPr txBox="1"/>
          <p:nvPr userDrawn="1"/>
        </p:nvSpPr>
        <p:spPr>
          <a:xfrm>
            <a:off x="8576911" y="6407488"/>
            <a:ext cx="2790524" cy="307777"/>
          </a:xfrm>
          <a:prstGeom prst="rect">
            <a:avLst/>
          </a:prstGeom>
          <a:noFill/>
        </p:spPr>
        <p:txBody>
          <a:bodyPr wrap="square" rtlCol="0">
            <a:spAutoFit/>
          </a:bodyPr>
          <a:lstStyle/>
          <a:p>
            <a:pPr algn="r"/>
            <a:r>
              <a:rPr lang="en-US" sz="1400" b="0" i="0" dirty="0">
                <a:solidFill>
                  <a:srgbClr val="0094FF"/>
                </a:solidFill>
                <a:latin typeface="Lato Medium" panose="020F0502020204030203" pitchFamily="34" charset="0"/>
                <a:ea typeface="Lato Medium" panose="020F0502020204030203" pitchFamily="34" charset="0"/>
                <a:cs typeface="Lato Medium" panose="020F0502020204030203" pitchFamily="34" charset="0"/>
              </a:rPr>
              <a:t>@</a:t>
            </a:r>
            <a:r>
              <a:rPr lang="en-US" sz="1400" b="0" i="0" dirty="0" err="1">
                <a:solidFill>
                  <a:srgbClr val="0094FF"/>
                </a:solidFill>
                <a:latin typeface="Lato Medium" panose="020F0502020204030203" pitchFamily="34" charset="0"/>
                <a:ea typeface="Lato Medium" panose="020F0502020204030203" pitchFamily="34" charset="0"/>
                <a:cs typeface="Lato Medium" panose="020F0502020204030203" pitchFamily="34" charset="0"/>
              </a:rPr>
              <a:t>TaxFoundation</a:t>
            </a:r>
            <a:endParaRPr lang="en-US" sz="1400" b="0" i="0" dirty="0">
              <a:solidFill>
                <a:srgbClr val="0094FF"/>
              </a:solidFill>
              <a:latin typeface="Lato Medium" panose="020F0502020204030203" pitchFamily="34" charset="0"/>
              <a:ea typeface="Lato Medium" panose="020F0502020204030203" pitchFamily="34" charset="0"/>
              <a:cs typeface="Lato Medium" panose="020F0502020204030203" pitchFamily="34" charset="0"/>
            </a:endParaRPr>
          </a:p>
        </p:txBody>
      </p:sp>
    </p:spTree>
    <p:extLst>
      <p:ext uri="{BB962C8B-B14F-4D97-AF65-F5344CB8AC3E}">
        <p14:creationId xmlns:p14="http://schemas.microsoft.com/office/powerpoint/2010/main" val="885580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9AF64-6BAC-0748-AFCD-3963128CD7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953D06D-5E40-2E47-BA60-B2F94014033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D968CA2-7429-5A4D-9362-51A2CBA079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TextBox 7">
            <a:extLst>
              <a:ext uri="{FF2B5EF4-FFF2-40B4-BE49-F238E27FC236}">
                <a16:creationId xmlns:a16="http://schemas.microsoft.com/office/drawing/2014/main" id="{C4177040-AC03-154A-A222-938A96B33535}"/>
              </a:ext>
            </a:extLst>
          </p:cNvPr>
          <p:cNvSpPr txBox="1"/>
          <p:nvPr userDrawn="1"/>
        </p:nvSpPr>
        <p:spPr>
          <a:xfrm>
            <a:off x="838200" y="6426739"/>
            <a:ext cx="2790524" cy="307777"/>
          </a:xfrm>
          <a:prstGeom prst="rect">
            <a:avLst/>
          </a:prstGeom>
          <a:noFill/>
        </p:spPr>
        <p:txBody>
          <a:bodyPr wrap="square" rtlCol="0">
            <a:spAutoFit/>
          </a:bodyPr>
          <a:lstStyle/>
          <a:p>
            <a:r>
              <a:rPr lang="en-US" sz="1400" b="0" i="0" dirty="0">
                <a:solidFill>
                  <a:srgbClr val="0094FF"/>
                </a:solidFill>
                <a:latin typeface="Lato Medium" panose="020F0502020204030203" pitchFamily="34" charset="0"/>
                <a:ea typeface="Lato Medium" panose="020F0502020204030203" pitchFamily="34" charset="0"/>
                <a:cs typeface="Lato Medium" panose="020F0502020204030203" pitchFamily="34" charset="0"/>
              </a:rPr>
              <a:t>TAX FOUNDATION</a:t>
            </a:r>
          </a:p>
        </p:txBody>
      </p:sp>
      <p:sp>
        <p:nvSpPr>
          <p:cNvPr id="9" name="TextBox 8">
            <a:extLst>
              <a:ext uri="{FF2B5EF4-FFF2-40B4-BE49-F238E27FC236}">
                <a16:creationId xmlns:a16="http://schemas.microsoft.com/office/drawing/2014/main" id="{08AA07D3-A8B7-654C-985B-B1256D0BD923}"/>
              </a:ext>
            </a:extLst>
          </p:cNvPr>
          <p:cNvSpPr txBox="1"/>
          <p:nvPr userDrawn="1"/>
        </p:nvSpPr>
        <p:spPr>
          <a:xfrm>
            <a:off x="8576911" y="6407488"/>
            <a:ext cx="2790524" cy="307777"/>
          </a:xfrm>
          <a:prstGeom prst="rect">
            <a:avLst/>
          </a:prstGeom>
          <a:noFill/>
        </p:spPr>
        <p:txBody>
          <a:bodyPr wrap="square" rtlCol="0">
            <a:spAutoFit/>
          </a:bodyPr>
          <a:lstStyle/>
          <a:p>
            <a:pPr algn="r"/>
            <a:r>
              <a:rPr lang="en-US" sz="1400" b="0" i="0" dirty="0">
                <a:solidFill>
                  <a:srgbClr val="0094FF"/>
                </a:solidFill>
                <a:latin typeface="Lato Medium" panose="020F0502020204030203" pitchFamily="34" charset="0"/>
                <a:ea typeface="Lato Medium" panose="020F0502020204030203" pitchFamily="34" charset="0"/>
                <a:cs typeface="Lato Medium" panose="020F0502020204030203" pitchFamily="34" charset="0"/>
              </a:rPr>
              <a:t>@</a:t>
            </a:r>
            <a:r>
              <a:rPr lang="en-US" sz="1400" b="0" i="0" dirty="0" err="1">
                <a:solidFill>
                  <a:srgbClr val="0094FF"/>
                </a:solidFill>
                <a:latin typeface="Lato Medium" panose="020F0502020204030203" pitchFamily="34" charset="0"/>
                <a:ea typeface="Lato Medium" panose="020F0502020204030203" pitchFamily="34" charset="0"/>
                <a:cs typeface="Lato Medium" panose="020F0502020204030203" pitchFamily="34" charset="0"/>
              </a:rPr>
              <a:t>TaxFoundation</a:t>
            </a:r>
            <a:endParaRPr lang="en-US" sz="1400" b="0" i="0" dirty="0">
              <a:solidFill>
                <a:srgbClr val="0094FF"/>
              </a:solidFill>
              <a:latin typeface="Lato Medium" panose="020F0502020204030203" pitchFamily="34" charset="0"/>
              <a:ea typeface="Lato Medium" panose="020F0502020204030203" pitchFamily="34" charset="0"/>
              <a:cs typeface="Lato Medium" panose="020F0502020204030203" pitchFamily="34" charset="0"/>
            </a:endParaRPr>
          </a:p>
        </p:txBody>
      </p:sp>
    </p:spTree>
    <p:extLst>
      <p:ext uri="{BB962C8B-B14F-4D97-AF65-F5344CB8AC3E}">
        <p14:creationId xmlns:p14="http://schemas.microsoft.com/office/powerpoint/2010/main" val="26118566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06184-739C-CE47-97A5-205BF0F10E4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966097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D745EB-55C9-DE4A-9784-29B879DEA91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F5D0196A-31C8-3345-951D-613AA253E5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520972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8" r:id="rId9"/>
  </p:sldLayoutIdLst>
  <p:txStyles>
    <p:titleStyle>
      <a:lvl1pPr algn="l" defTabSz="914400" rtl="0" eaLnBrk="1" latinLnBrk="0" hangingPunct="1">
        <a:lnSpc>
          <a:spcPct val="90000"/>
        </a:lnSpc>
        <a:spcBef>
          <a:spcPct val="0"/>
        </a:spcBef>
        <a:buNone/>
        <a:defRPr sz="4400" b="1" kern="1200">
          <a:solidFill>
            <a:srgbClr val="0094FF"/>
          </a:solidFill>
          <a:latin typeface="Lato" panose="020F0502020204030203" pitchFamily="34" charset="0"/>
          <a:ea typeface="Lato" panose="020F0502020204030203" pitchFamily="34" charset="0"/>
          <a:cs typeface="Lato" panose="020F050202020403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C51BA-528C-0640-81FA-016FD2552E9D}"/>
              </a:ext>
            </a:extLst>
          </p:cNvPr>
          <p:cNvSpPr>
            <a:spLocks noGrp="1"/>
          </p:cNvSpPr>
          <p:nvPr>
            <p:ph type="ctrTitle"/>
          </p:nvPr>
        </p:nvSpPr>
        <p:spPr/>
        <p:txBody>
          <a:bodyPr>
            <a:normAutofit/>
          </a:bodyPr>
          <a:lstStyle/>
          <a:p>
            <a:r>
              <a:rPr lang="en-US" cap="all" dirty="0"/>
              <a:t>State Tax Policy </a:t>
            </a:r>
            <a:br>
              <a:rPr lang="en-US" cap="all" dirty="0"/>
            </a:br>
            <a:r>
              <a:rPr lang="en-US" cap="all" dirty="0"/>
              <a:t>Boot Camp</a:t>
            </a:r>
          </a:p>
        </p:txBody>
      </p:sp>
      <p:sp>
        <p:nvSpPr>
          <p:cNvPr id="3" name="Subtitle 2">
            <a:extLst>
              <a:ext uri="{FF2B5EF4-FFF2-40B4-BE49-F238E27FC236}">
                <a16:creationId xmlns:a16="http://schemas.microsoft.com/office/drawing/2014/main" id="{301B51F5-499C-9B4F-BE14-52C288057B89}"/>
              </a:ext>
            </a:extLst>
          </p:cNvPr>
          <p:cNvSpPr>
            <a:spLocks noGrp="1"/>
          </p:cNvSpPr>
          <p:nvPr>
            <p:ph type="subTitle" idx="1"/>
          </p:nvPr>
        </p:nvSpPr>
        <p:spPr/>
        <p:txBody>
          <a:bodyPr/>
          <a:lstStyle/>
          <a:p>
            <a:r>
              <a:rPr lang="en-US" dirty="0"/>
              <a:t>Session One</a:t>
            </a:r>
          </a:p>
        </p:txBody>
      </p:sp>
    </p:spTree>
    <p:extLst>
      <p:ext uri="{BB962C8B-B14F-4D97-AF65-F5344CB8AC3E}">
        <p14:creationId xmlns:p14="http://schemas.microsoft.com/office/powerpoint/2010/main" val="771466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70FDC86D-6907-ED46-AD56-7F916301AB08}"/>
              </a:ext>
            </a:extLst>
          </p:cNvPr>
          <p:cNvSpPr>
            <a:spLocks noGrp="1"/>
          </p:cNvSpPr>
          <p:nvPr>
            <p:ph type="title"/>
          </p:nvPr>
        </p:nvSpPr>
        <p:spPr>
          <a:xfrm>
            <a:off x="738415" y="855378"/>
            <a:ext cx="9173028" cy="320040"/>
          </a:xfrm>
        </p:spPr>
        <p:txBody>
          <a:bodyPr>
            <a:normAutofit fontScale="90000"/>
          </a:bodyPr>
          <a:lstStyle/>
          <a:p>
            <a:r>
              <a:rPr lang="en-US" dirty="0"/>
              <a:t>CORPORATE INCOME TAX</a:t>
            </a:r>
            <a:br>
              <a:rPr lang="en-US" dirty="0"/>
            </a:br>
            <a:r>
              <a:rPr lang="en-US" sz="2500" dirty="0">
                <a:solidFill>
                  <a:schemeClr val="tx1">
                    <a:lumMod val="75000"/>
                    <a:lumOff val="25000"/>
                  </a:schemeClr>
                </a:solidFill>
              </a:rPr>
              <a:t>GLOBAL INTANGIBLE LOW-TAXED INCOME (GILTI)</a:t>
            </a:r>
            <a:endParaRPr lang="en-US" dirty="0">
              <a:solidFill>
                <a:schemeClr val="tx1">
                  <a:lumMod val="75000"/>
                  <a:lumOff val="25000"/>
                </a:schemeClr>
              </a:solidFill>
            </a:endParaRPr>
          </a:p>
        </p:txBody>
      </p:sp>
      <p:sp>
        <p:nvSpPr>
          <p:cNvPr id="5" name="TextBox 4">
            <a:extLst>
              <a:ext uri="{FF2B5EF4-FFF2-40B4-BE49-F238E27FC236}">
                <a16:creationId xmlns:a16="http://schemas.microsoft.com/office/drawing/2014/main" id="{C1C73132-9CA5-CE44-A98E-9766F33E86CD}"/>
              </a:ext>
            </a:extLst>
          </p:cNvPr>
          <p:cNvSpPr txBox="1"/>
          <p:nvPr/>
        </p:nvSpPr>
        <p:spPr>
          <a:xfrm>
            <a:off x="738415" y="1954202"/>
            <a:ext cx="4862285" cy="3893374"/>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14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Intended as a guardrail in federal shift to territorial taxation, but has led to taxation of international income at the state level</a:t>
            </a:r>
          </a:p>
          <a:p>
            <a:pPr marL="285750" indent="-285750">
              <a:lnSpc>
                <a:spcPct val="150000"/>
              </a:lnSpc>
              <a:buFont typeface="Arial" panose="020B0604020202020204" pitchFamily="34" charset="0"/>
              <a:buChar char="•"/>
            </a:pPr>
            <a:r>
              <a:rPr lang="en-US" sz="14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At federal level, functions in tandem with other provisions, like the credit for foreign taxes paid, which are absent in state tax codes</a:t>
            </a:r>
          </a:p>
          <a:p>
            <a:pPr marL="285750" indent="-285750">
              <a:lnSpc>
                <a:spcPct val="150000"/>
              </a:lnSpc>
              <a:buFont typeface="Arial" panose="020B0604020202020204" pitchFamily="34" charset="0"/>
              <a:buChar char="•"/>
            </a:pPr>
            <a:r>
              <a:rPr lang="en-US" sz="14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Many states exclude or partially abate through their existing deduction for foreign dividend income</a:t>
            </a:r>
          </a:p>
          <a:p>
            <a:pPr marL="285750" indent="-285750">
              <a:lnSpc>
                <a:spcPct val="150000"/>
              </a:lnSpc>
              <a:buFont typeface="Arial" panose="020B0604020202020204" pitchFamily="34" charset="0"/>
              <a:buChar char="•"/>
            </a:pPr>
            <a:r>
              <a:rPr lang="en-US" sz="14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Some interactions with state apportionment formulas can be unconstitutional by denying “factor representation”</a:t>
            </a:r>
            <a:endParaRPr lang="en-US" sz="16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endParaRPr>
          </a:p>
          <a:p>
            <a:pPr marL="285750" indent="-285750">
              <a:buFont typeface="Arial" panose="020B0604020202020204" pitchFamily="34" charset="0"/>
              <a:buChar char="•"/>
            </a:pPr>
            <a:endParaRPr lang="en-US" sz="1600" dirty="0">
              <a:solidFill>
                <a:schemeClr val="bg1">
                  <a:lumMod val="75000"/>
                  <a:lumOff val="25000"/>
                </a:schemeClr>
              </a:solidFill>
            </a:endParaRPr>
          </a:p>
        </p:txBody>
      </p:sp>
      <p:pic>
        <p:nvPicPr>
          <p:cNvPr id="7" name="Picture 6" descr="Map&#10;&#10;Description automatically generated">
            <a:extLst>
              <a:ext uri="{FF2B5EF4-FFF2-40B4-BE49-F238E27FC236}">
                <a16:creationId xmlns:a16="http://schemas.microsoft.com/office/drawing/2014/main" id="{7680848F-0D46-4B2A-85C0-D96C021A42F4}"/>
              </a:ext>
            </a:extLst>
          </p:cNvPr>
          <p:cNvPicPr>
            <a:picLocks noChangeAspect="1"/>
          </p:cNvPicPr>
          <p:nvPr/>
        </p:nvPicPr>
        <p:blipFill rotWithShape="1">
          <a:blip r:embed="rId2"/>
          <a:srcRect b="4207"/>
          <a:stretch/>
        </p:blipFill>
        <p:spPr>
          <a:xfrm>
            <a:off x="5600700" y="1945537"/>
            <a:ext cx="5377430" cy="4470705"/>
          </a:xfrm>
          <a:prstGeom prst="rect">
            <a:avLst/>
          </a:prstGeom>
        </p:spPr>
      </p:pic>
    </p:spTree>
    <p:extLst>
      <p:ext uri="{BB962C8B-B14F-4D97-AF65-F5344CB8AC3E}">
        <p14:creationId xmlns:p14="http://schemas.microsoft.com/office/powerpoint/2010/main" val="4826021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2FD15E28-FE0C-714D-8A2F-638C3F61F5CC}"/>
              </a:ext>
            </a:extLst>
          </p:cNvPr>
          <p:cNvSpPr>
            <a:spLocks noGrp="1"/>
          </p:cNvSpPr>
          <p:nvPr>
            <p:ph type="title"/>
          </p:nvPr>
        </p:nvSpPr>
        <p:spPr>
          <a:xfrm>
            <a:off x="738415" y="855378"/>
            <a:ext cx="9173028" cy="320040"/>
          </a:xfrm>
        </p:spPr>
        <p:txBody>
          <a:bodyPr>
            <a:normAutofit fontScale="90000"/>
          </a:bodyPr>
          <a:lstStyle/>
          <a:p>
            <a:r>
              <a:rPr lang="en-US" dirty="0"/>
              <a:t>CORPORATE INCOME TAX</a:t>
            </a:r>
            <a:br>
              <a:rPr lang="en-US" dirty="0"/>
            </a:br>
            <a:r>
              <a:rPr lang="en-US" sz="2500" dirty="0">
                <a:solidFill>
                  <a:schemeClr val="tx1">
                    <a:lumMod val="75000"/>
                    <a:lumOff val="25000"/>
                  </a:schemeClr>
                </a:solidFill>
              </a:rPr>
              <a:t>ECONOMIC CONSIDERATIONS</a:t>
            </a:r>
            <a:endParaRPr lang="en-US" dirty="0">
              <a:solidFill>
                <a:schemeClr val="tx1">
                  <a:lumMod val="75000"/>
                  <a:lumOff val="25000"/>
                </a:schemeClr>
              </a:solidFill>
            </a:endParaRPr>
          </a:p>
        </p:txBody>
      </p:sp>
      <p:sp>
        <p:nvSpPr>
          <p:cNvPr id="5" name="TextBox 4">
            <a:extLst>
              <a:ext uri="{FF2B5EF4-FFF2-40B4-BE49-F238E27FC236}">
                <a16:creationId xmlns:a16="http://schemas.microsoft.com/office/drawing/2014/main" id="{1BF1F56E-57D6-DE43-A120-EE867457AA83}"/>
              </a:ext>
            </a:extLst>
          </p:cNvPr>
          <p:cNvSpPr txBox="1"/>
          <p:nvPr/>
        </p:nvSpPr>
        <p:spPr>
          <a:xfrm>
            <a:off x="738415" y="1954202"/>
            <a:ext cx="4862285" cy="4585871"/>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14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Highly volatile tax on which most states are reducing reliance (17 states cut since 2008), responsible for about 5% of state tax collections</a:t>
            </a:r>
          </a:p>
          <a:p>
            <a:pPr marL="285750" indent="-285750">
              <a:lnSpc>
                <a:spcPct val="150000"/>
              </a:lnSpc>
              <a:buFont typeface="Arial" panose="020B0604020202020204" pitchFamily="34" charset="0"/>
              <a:buChar char="•"/>
            </a:pPr>
            <a:r>
              <a:rPr lang="en-US" sz="14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Progressivity not a meaningful concept in corporate taxation</a:t>
            </a:r>
          </a:p>
          <a:p>
            <a:pPr marL="285750" indent="-285750">
              <a:lnSpc>
                <a:spcPct val="150000"/>
              </a:lnSpc>
              <a:buFont typeface="Arial" panose="020B0604020202020204" pitchFamily="34" charset="0"/>
              <a:buChar char="•"/>
            </a:pPr>
            <a:r>
              <a:rPr lang="en-US" sz="14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Studies consistently find corporate income taxes the least pro-growth of the major taxes (among PIT, SUT, prop)</a:t>
            </a:r>
          </a:p>
          <a:p>
            <a:pPr marL="285750" indent="-285750">
              <a:lnSpc>
                <a:spcPct val="150000"/>
              </a:lnSpc>
              <a:buFont typeface="Arial" panose="020B0604020202020204" pitchFamily="34" charset="0"/>
              <a:buChar char="•"/>
            </a:pPr>
            <a:r>
              <a:rPr lang="en-US" sz="14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Still preferable to gross receipts taxes, which don’t take profitability into account</a:t>
            </a:r>
          </a:p>
          <a:p>
            <a:pPr marL="285750" indent="-285750">
              <a:lnSpc>
                <a:spcPct val="150000"/>
              </a:lnSpc>
              <a:buFont typeface="Arial" panose="020B0604020202020204" pitchFamily="34" charset="0"/>
              <a:buChar char="•"/>
            </a:pPr>
            <a:endParaRPr lang="en-US" sz="14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endParaRPr>
          </a:p>
          <a:p>
            <a:pPr marL="285750" indent="-285750">
              <a:lnSpc>
                <a:spcPct val="150000"/>
              </a:lnSpc>
              <a:buFont typeface="Arial" panose="020B0604020202020204" pitchFamily="34" charset="0"/>
              <a:buChar char="•"/>
            </a:pPr>
            <a:endParaRPr lang="en-US" sz="14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endParaRPr>
          </a:p>
          <a:p>
            <a:pPr marL="285750" indent="-285750">
              <a:lnSpc>
                <a:spcPct val="150000"/>
              </a:lnSpc>
              <a:buFont typeface="Arial" panose="020B0604020202020204" pitchFamily="34" charset="0"/>
              <a:buChar char="•"/>
            </a:pPr>
            <a:endParaRPr lang="en-US" sz="16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endParaRPr>
          </a:p>
          <a:p>
            <a:pPr marL="285750" indent="-285750">
              <a:buFont typeface="Arial" panose="020B0604020202020204" pitchFamily="34" charset="0"/>
              <a:buChar char="•"/>
            </a:pPr>
            <a:endParaRPr lang="en-US" sz="1600" dirty="0">
              <a:solidFill>
                <a:schemeClr val="bg1">
                  <a:lumMod val="75000"/>
                  <a:lumOff val="25000"/>
                </a:schemeClr>
              </a:solidFill>
            </a:endParaRPr>
          </a:p>
        </p:txBody>
      </p:sp>
      <p:pic>
        <p:nvPicPr>
          <p:cNvPr id="6" name="Picture 2" descr="2021 state corporate income tax rates and brackets. 2021 state corporate tax rates. What are the state corporate tax rates for 2021? Which state has the lowest corporate tax rate? Lowest state corporate tax rate">
            <a:extLst>
              <a:ext uri="{FF2B5EF4-FFF2-40B4-BE49-F238E27FC236}">
                <a16:creationId xmlns:a16="http://schemas.microsoft.com/office/drawing/2014/main" id="{5EAA2F3E-ED9E-384A-A22D-F04C698C55DB}"/>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4445"/>
          <a:stretch/>
        </p:blipFill>
        <p:spPr bwMode="auto">
          <a:xfrm>
            <a:off x="5600700" y="1954202"/>
            <a:ext cx="5282293" cy="45080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20552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AA0C950A-A444-8F46-84EF-C885C6C2B436}"/>
              </a:ext>
            </a:extLst>
          </p:cNvPr>
          <p:cNvSpPr>
            <a:spLocks noGrp="1"/>
          </p:cNvSpPr>
          <p:nvPr>
            <p:ph type="title"/>
          </p:nvPr>
        </p:nvSpPr>
        <p:spPr>
          <a:xfrm>
            <a:off x="615949" y="863542"/>
            <a:ext cx="9597571" cy="320040"/>
          </a:xfrm>
        </p:spPr>
        <p:txBody>
          <a:bodyPr>
            <a:normAutofit fontScale="90000"/>
          </a:bodyPr>
          <a:lstStyle/>
          <a:p>
            <a:r>
              <a:rPr lang="en-US" dirty="0"/>
              <a:t>UNEMPLOYMENT INSURANCE TAXES</a:t>
            </a:r>
            <a:br>
              <a:rPr lang="en-US" dirty="0"/>
            </a:br>
            <a:r>
              <a:rPr lang="en-US" sz="2500" dirty="0">
                <a:solidFill>
                  <a:schemeClr val="tx1">
                    <a:lumMod val="75000"/>
                    <a:lumOff val="25000"/>
                  </a:schemeClr>
                </a:solidFill>
              </a:rPr>
              <a:t>OVERVIEW OF UI TAXATION</a:t>
            </a:r>
            <a:endParaRPr lang="en-US" dirty="0">
              <a:solidFill>
                <a:schemeClr val="tx1">
                  <a:lumMod val="75000"/>
                  <a:lumOff val="25000"/>
                </a:schemeClr>
              </a:solidFill>
            </a:endParaRPr>
          </a:p>
        </p:txBody>
      </p:sp>
      <p:sp>
        <p:nvSpPr>
          <p:cNvPr id="5" name="TextBox 4">
            <a:extLst>
              <a:ext uri="{FF2B5EF4-FFF2-40B4-BE49-F238E27FC236}">
                <a16:creationId xmlns:a16="http://schemas.microsoft.com/office/drawing/2014/main" id="{C6D2E7B8-45B6-414A-A664-DE6EF1B7E646}"/>
              </a:ext>
            </a:extLst>
          </p:cNvPr>
          <p:cNvSpPr txBox="1"/>
          <p:nvPr/>
        </p:nvSpPr>
        <p:spPr>
          <a:xfrm>
            <a:off x="738415" y="1954202"/>
            <a:ext cx="4862285" cy="5232202"/>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14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UI is a social insurance program jointly operated by federal and state government</a:t>
            </a:r>
          </a:p>
          <a:p>
            <a:pPr marL="285750" indent="-285750">
              <a:lnSpc>
                <a:spcPct val="150000"/>
              </a:lnSpc>
              <a:buFont typeface="Arial" panose="020B0604020202020204" pitchFamily="34" charset="0"/>
              <a:buChar char="•"/>
            </a:pPr>
            <a:r>
              <a:rPr lang="en-US" sz="14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State tax rates apply to a taxable wage base ($7,000 to $52,700)</a:t>
            </a:r>
          </a:p>
          <a:p>
            <a:pPr marL="285750" indent="-285750">
              <a:lnSpc>
                <a:spcPct val="150000"/>
              </a:lnSpc>
              <a:buFont typeface="Arial" panose="020B0604020202020204" pitchFamily="34" charset="0"/>
              <a:buChar char="•"/>
            </a:pPr>
            <a:r>
              <a:rPr lang="en-US" sz="14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There are minimum and maximum rate schedules, applied based on an employer’s “experience rating”</a:t>
            </a:r>
          </a:p>
          <a:p>
            <a:pPr marL="285750" indent="-285750">
              <a:lnSpc>
                <a:spcPct val="150000"/>
              </a:lnSpc>
              <a:buFont typeface="Arial" panose="020B0604020202020204" pitchFamily="34" charset="0"/>
              <a:buChar char="•"/>
            </a:pPr>
            <a:r>
              <a:rPr lang="en-US" sz="14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Many states have solvency taxes and loan repayment surtaxes; rate schedules also rise when funds are depleted</a:t>
            </a:r>
          </a:p>
          <a:p>
            <a:pPr marL="285750" indent="-285750">
              <a:lnSpc>
                <a:spcPct val="150000"/>
              </a:lnSpc>
              <a:buFont typeface="Arial" panose="020B0604020202020204" pitchFamily="34" charset="0"/>
              <a:buChar char="•"/>
            </a:pPr>
            <a:r>
              <a:rPr lang="en-US" sz="14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A federal tax of 6% is levied on first $7,000 of earnings but abated up to 90% if state’s UC  fund is solvent</a:t>
            </a:r>
          </a:p>
          <a:p>
            <a:pPr marL="285750" indent="-285750">
              <a:lnSpc>
                <a:spcPct val="150000"/>
              </a:lnSpc>
              <a:buFont typeface="Arial" panose="020B0604020202020204" pitchFamily="34" charset="0"/>
              <a:buChar char="•"/>
            </a:pPr>
            <a:endParaRPr lang="en-US" sz="14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endParaRPr>
          </a:p>
          <a:p>
            <a:pPr marL="285750" indent="-285750">
              <a:lnSpc>
                <a:spcPct val="150000"/>
              </a:lnSpc>
              <a:buFont typeface="Arial" panose="020B0604020202020204" pitchFamily="34" charset="0"/>
              <a:buChar char="•"/>
            </a:pPr>
            <a:endParaRPr lang="en-US" sz="14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endParaRPr>
          </a:p>
          <a:p>
            <a:pPr marL="285750" indent="-285750">
              <a:lnSpc>
                <a:spcPct val="150000"/>
              </a:lnSpc>
              <a:buFont typeface="Arial" panose="020B0604020202020204" pitchFamily="34" charset="0"/>
              <a:buChar char="•"/>
            </a:pPr>
            <a:endParaRPr lang="en-US" sz="14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endParaRPr>
          </a:p>
          <a:p>
            <a:pPr marL="285750" indent="-285750">
              <a:lnSpc>
                <a:spcPct val="150000"/>
              </a:lnSpc>
              <a:buFont typeface="Arial" panose="020B0604020202020204" pitchFamily="34" charset="0"/>
              <a:buChar char="•"/>
            </a:pPr>
            <a:endParaRPr lang="en-US" sz="16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endParaRPr>
          </a:p>
          <a:p>
            <a:pPr marL="285750" indent="-285750">
              <a:buFont typeface="Arial" panose="020B0604020202020204" pitchFamily="34" charset="0"/>
              <a:buChar char="•"/>
            </a:pPr>
            <a:endParaRPr lang="en-US" sz="1600" dirty="0">
              <a:solidFill>
                <a:schemeClr val="bg1">
                  <a:lumMod val="75000"/>
                  <a:lumOff val="25000"/>
                </a:schemeClr>
              </a:solidFill>
            </a:endParaRPr>
          </a:p>
        </p:txBody>
      </p:sp>
      <p:pic>
        <p:nvPicPr>
          <p:cNvPr id="6" name="Picture 2" descr="State unemployment compensation trust funds. state unemployment compensation payments. federal aid to states. federal aid to state and local governments">
            <a:extLst>
              <a:ext uri="{FF2B5EF4-FFF2-40B4-BE49-F238E27FC236}">
                <a16:creationId xmlns:a16="http://schemas.microsoft.com/office/drawing/2014/main" id="{3EEA0ED1-2D76-0D41-9487-D8081C99C80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227"/>
          <a:stretch/>
        </p:blipFill>
        <p:spPr bwMode="auto">
          <a:xfrm>
            <a:off x="5600700" y="1954201"/>
            <a:ext cx="5889126" cy="3948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10161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40DF409-DBFC-2F42-AB94-9E4D66F83111}"/>
              </a:ext>
            </a:extLst>
          </p:cNvPr>
          <p:cNvSpPr txBox="1"/>
          <p:nvPr/>
        </p:nvSpPr>
        <p:spPr>
          <a:xfrm>
            <a:off x="738415" y="1954202"/>
            <a:ext cx="4862285" cy="6017032"/>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14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A business’s experience rating determines the rate it must pay—whether it will be closer to the minimum or maximum rate of the schedule currently in effect</a:t>
            </a:r>
          </a:p>
          <a:p>
            <a:pPr marL="285750" indent="-285750">
              <a:lnSpc>
                <a:spcPct val="150000"/>
              </a:lnSpc>
              <a:buFont typeface="Arial" panose="020B0604020202020204" pitchFamily="34" charset="0"/>
              <a:buChar char="•"/>
            </a:pPr>
            <a:r>
              <a:rPr lang="en-US" sz="14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New businesses pay the least favorable schedule; states vary on how long (1-3 years) until they gain their own rating</a:t>
            </a:r>
          </a:p>
          <a:p>
            <a:pPr marL="285750" indent="-285750">
              <a:lnSpc>
                <a:spcPct val="150000"/>
              </a:lnSpc>
              <a:buFont typeface="Arial" panose="020B0604020202020204" pitchFamily="34" charset="0"/>
              <a:buChar char="•"/>
            </a:pPr>
            <a:r>
              <a:rPr lang="en-US" sz="14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Four basic experience formulas: contribution, benefit, payroll, and state experience</a:t>
            </a:r>
          </a:p>
          <a:p>
            <a:pPr marL="285750" indent="-285750">
              <a:lnSpc>
                <a:spcPct val="150000"/>
              </a:lnSpc>
              <a:buFont typeface="Arial" panose="020B0604020202020204" pitchFamily="34" charset="0"/>
              <a:buChar char="•"/>
            </a:pPr>
            <a:r>
              <a:rPr lang="en-US" sz="14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Experience ratings will vary depending on which charging method a state uses:</a:t>
            </a:r>
          </a:p>
          <a:p>
            <a:pPr marL="742950" lvl="1" indent="-285750">
              <a:lnSpc>
                <a:spcPct val="150000"/>
              </a:lnSpc>
              <a:buFont typeface="Arial" panose="020B0604020202020204" pitchFamily="34" charset="0"/>
              <a:buChar char="•"/>
            </a:pPr>
            <a:r>
              <a:rPr lang="en-US" sz="12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Charging the most recent or principal employer (9 states)</a:t>
            </a:r>
          </a:p>
          <a:p>
            <a:pPr marL="742950" lvl="1" indent="-285750">
              <a:lnSpc>
                <a:spcPct val="150000"/>
              </a:lnSpc>
              <a:buFont typeface="Arial" panose="020B0604020202020204" pitchFamily="34" charset="0"/>
              <a:buChar char="•"/>
            </a:pPr>
            <a:r>
              <a:rPr lang="en-US" sz="12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Charging base-period employers in reverse order (6 states)</a:t>
            </a:r>
          </a:p>
          <a:p>
            <a:pPr marL="742950" lvl="1" indent="-285750">
              <a:lnSpc>
                <a:spcPct val="150000"/>
              </a:lnSpc>
              <a:buFont typeface="Arial" panose="020B0604020202020204" pitchFamily="34" charset="0"/>
              <a:buChar char="•"/>
            </a:pPr>
            <a:r>
              <a:rPr lang="en-US" sz="12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Charging in proportion to base-period wages (34 states + DC)</a:t>
            </a:r>
          </a:p>
          <a:p>
            <a:pPr marL="285750" indent="-285750">
              <a:lnSpc>
                <a:spcPct val="150000"/>
              </a:lnSpc>
              <a:buFont typeface="Arial" panose="020B0604020202020204" pitchFamily="34" charset="0"/>
              <a:buChar char="•"/>
            </a:pPr>
            <a:endParaRPr lang="en-US" sz="14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endParaRPr>
          </a:p>
          <a:p>
            <a:pPr marL="285750" indent="-285750">
              <a:lnSpc>
                <a:spcPct val="150000"/>
              </a:lnSpc>
              <a:buFont typeface="Arial" panose="020B0604020202020204" pitchFamily="34" charset="0"/>
              <a:buChar char="•"/>
            </a:pPr>
            <a:endParaRPr lang="en-US" sz="14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endParaRPr>
          </a:p>
          <a:p>
            <a:pPr marL="285750" indent="-285750">
              <a:lnSpc>
                <a:spcPct val="150000"/>
              </a:lnSpc>
              <a:buFont typeface="Arial" panose="020B0604020202020204" pitchFamily="34" charset="0"/>
              <a:buChar char="•"/>
            </a:pPr>
            <a:endParaRPr lang="en-US" sz="14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endParaRPr>
          </a:p>
          <a:p>
            <a:pPr marL="285750" indent="-285750">
              <a:lnSpc>
                <a:spcPct val="150000"/>
              </a:lnSpc>
              <a:buFont typeface="Arial" panose="020B0604020202020204" pitchFamily="34" charset="0"/>
              <a:buChar char="•"/>
            </a:pPr>
            <a:endParaRPr lang="en-US" sz="16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endParaRPr>
          </a:p>
          <a:p>
            <a:pPr marL="285750" indent="-285750">
              <a:buFont typeface="Arial" panose="020B0604020202020204" pitchFamily="34" charset="0"/>
              <a:buChar char="•"/>
            </a:pPr>
            <a:endParaRPr lang="en-US" sz="1600" dirty="0">
              <a:solidFill>
                <a:schemeClr val="bg1">
                  <a:lumMod val="75000"/>
                  <a:lumOff val="25000"/>
                </a:schemeClr>
              </a:solidFill>
            </a:endParaRPr>
          </a:p>
        </p:txBody>
      </p:sp>
      <p:sp>
        <p:nvSpPr>
          <p:cNvPr id="8" name="Title 4">
            <a:extLst>
              <a:ext uri="{FF2B5EF4-FFF2-40B4-BE49-F238E27FC236}">
                <a16:creationId xmlns:a16="http://schemas.microsoft.com/office/drawing/2014/main" id="{C2327D5D-484B-4A4B-893B-A6774B493650}"/>
              </a:ext>
            </a:extLst>
          </p:cNvPr>
          <p:cNvSpPr>
            <a:spLocks noGrp="1"/>
          </p:cNvSpPr>
          <p:nvPr>
            <p:ph type="title"/>
          </p:nvPr>
        </p:nvSpPr>
        <p:spPr>
          <a:xfrm>
            <a:off x="615949" y="863542"/>
            <a:ext cx="9597571" cy="320040"/>
          </a:xfrm>
        </p:spPr>
        <p:txBody>
          <a:bodyPr>
            <a:normAutofit fontScale="90000"/>
          </a:bodyPr>
          <a:lstStyle/>
          <a:p>
            <a:r>
              <a:rPr lang="en-US" dirty="0"/>
              <a:t>UNEMPLOYMENT INSURANCE TAXES</a:t>
            </a:r>
            <a:br>
              <a:rPr lang="en-US" dirty="0"/>
            </a:br>
            <a:r>
              <a:rPr lang="en-US" sz="2500" dirty="0">
                <a:solidFill>
                  <a:schemeClr val="tx1">
                    <a:lumMod val="75000"/>
                    <a:lumOff val="25000"/>
                  </a:schemeClr>
                </a:solidFill>
              </a:rPr>
              <a:t>EXPERIENCE RATINGS</a:t>
            </a:r>
            <a:endParaRPr lang="en-US" dirty="0">
              <a:solidFill>
                <a:schemeClr val="tx1">
                  <a:lumMod val="75000"/>
                  <a:lumOff val="25000"/>
                </a:schemeClr>
              </a:solidFill>
            </a:endParaRPr>
          </a:p>
        </p:txBody>
      </p:sp>
      <p:pic>
        <p:nvPicPr>
          <p:cNvPr id="9" name="Picture 2" descr="Ranking Unemployment Insurance Taxes on the 2021 State Business Tax Climate Index, Best and worst state unemployment insurance tax codes">
            <a:extLst>
              <a:ext uri="{FF2B5EF4-FFF2-40B4-BE49-F238E27FC236}">
                <a16:creationId xmlns:a16="http://schemas.microsoft.com/office/drawing/2014/main" id="{B30DB764-8BFB-9C48-A1E1-64038EE3585B}"/>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4445"/>
          <a:stretch/>
        </p:blipFill>
        <p:spPr bwMode="auto">
          <a:xfrm>
            <a:off x="5600700" y="1954201"/>
            <a:ext cx="5437414" cy="4413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47591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B418B04-C11C-AE48-87A7-A14E5B10BE17}"/>
              </a:ext>
            </a:extLst>
          </p:cNvPr>
          <p:cNvSpPr txBox="1"/>
          <p:nvPr/>
        </p:nvSpPr>
        <p:spPr>
          <a:xfrm>
            <a:off x="738415" y="1954202"/>
            <a:ext cx="4862285" cy="5232202"/>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14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UI taxes are countercyclical, sometimes creating a “shutdown effect”</a:t>
            </a:r>
          </a:p>
          <a:p>
            <a:pPr marL="285750" indent="-285750">
              <a:lnSpc>
                <a:spcPct val="150000"/>
              </a:lnSpc>
              <a:buFont typeface="Arial" panose="020B0604020202020204" pitchFamily="34" charset="0"/>
              <a:buChar char="•"/>
            </a:pPr>
            <a:r>
              <a:rPr lang="en-US" sz="14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Many states entered 2020 with nearly insolvent trust funds, frequently paying off prior loans rather than saving for future economic downturns</a:t>
            </a:r>
          </a:p>
          <a:p>
            <a:pPr marL="285750" indent="-285750">
              <a:lnSpc>
                <a:spcPct val="150000"/>
              </a:lnSpc>
              <a:buFont typeface="Arial" panose="020B0604020202020204" pitchFamily="34" charset="0"/>
              <a:buChar char="•"/>
            </a:pPr>
            <a:r>
              <a:rPr lang="en-US" sz="14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If states don’t freeze experience ratings or slowly phase in rate increases, businesses could face astronomically high rates on rehiring</a:t>
            </a:r>
          </a:p>
          <a:p>
            <a:pPr marL="285750" indent="-285750">
              <a:lnSpc>
                <a:spcPct val="150000"/>
              </a:lnSpc>
              <a:buFont typeface="Arial" panose="020B0604020202020204" pitchFamily="34" charset="0"/>
              <a:buChar char="•"/>
            </a:pPr>
            <a:r>
              <a:rPr lang="en-US" sz="14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States spent $144 billion on regular UC benefits in 2020, up from $31 billion in 2019, and have taken out $48 billion in Title XII Advances (federal loans)</a:t>
            </a:r>
          </a:p>
          <a:p>
            <a:pPr marL="285750" indent="-285750">
              <a:lnSpc>
                <a:spcPct val="150000"/>
              </a:lnSpc>
              <a:buFont typeface="Arial" panose="020B0604020202020204" pitchFamily="34" charset="0"/>
              <a:buChar char="•"/>
            </a:pPr>
            <a:endParaRPr lang="en-US" sz="14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endParaRPr>
          </a:p>
          <a:p>
            <a:pPr marL="285750" indent="-285750">
              <a:lnSpc>
                <a:spcPct val="150000"/>
              </a:lnSpc>
              <a:buFont typeface="Arial" panose="020B0604020202020204" pitchFamily="34" charset="0"/>
              <a:buChar char="•"/>
            </a:pPr>
            <a:endParaRPr lang="en-US" sz="14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endParaRPr>
          </a:p>
          <a:p>
            <a:pPr marL="285750" indent="-285750">
              <a:lnSpc>
                <a:spcPct val="150000"/>
              </a:lnSpc>
              <a:buFont typeface="Arial" panose="020B0604020202020204" pitchFamily="34" charset="0"/>
              <a:buChar char="•"/>
            </a:pPr>
            <a:endParaRPr lang="en-US" sz="14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endParaRPr>
          </a:p>
          <a:p>
            <a:pPr marL="285750" indent="-285750">
              <a:lnSpc>
                <a:spcPct val="150000"/>
              </a:lnSpc>
              <a:buFont typeface="Arial" panose="020B0604020202020204" pitchFamily="34" charset="0"/>
              <a:buChar char="•"/>
            </a:pPr>
            <a:endParaRPr lang="en-US" sz="16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endParaRPr>
          </a:p>
          <a:p>
            <a:pPr marL="285750" indent="-285750">
              <a:buFont typeface="Arial" panose="020B0604020202020204" pitchFamily="34" charset="0"/>
              <a:buChar char="•"/>
            </a:pPr>
            <a:endParaRPr lang="en-US" sz="1600" dirty="0">
              <a:solidFill>
                <a:schemeClr val="bg1">
                  <a:lumMod val="75000"/>
                  <a:lumOff val="25000"/>
                </a:schemeClr>
              </a:solidFill>
            </a:endParaRPr>
          </a:p>
        </p:txBody>
      </p:sp>
      <p:sp>
        <p:nvSpPr>
          <p:cNvPr id="8" name="Title 4">
            <a:extLst>
              <a:ext uri="{FF2B5EF4-FFF2-40B4-BE49-F238E27FC236}">
                <a16:creationId xmlns:a16="http://schemas.microsoft.com/office/drawing/2014/main" id="{BCBD2FDB-3EFD-7E41-84BC-E9D0E9C00458}"/>
              </a:ext>
            </a:extLst>
          </p:cNvPr>
          <p:cNvSpPr>
            <a:spLocks noGrp="1"/>
          </p:cNvSpPr>
          <p:nvPr>
            <p:ph type="title"/>
          </p:nvPr>
        </p:nvSpPr>
        <p:spPr>
          <a:xfrm>
            <a:off x="615949" y="863542"/>
            <a:ext cx="9597571" cy="320040"/>
          </a:xfrm>
        </p:spPr>
        <p:txBody>
          <a:bodyPr>
            <a:normAutofit fontScale="90000"/>
          </a:bodyPr>
          <a:lstStyle/>
          <a:p>
            <a:r>
              <a:rPr lang="en-US" dirty="0"/>
              <a:t>UNEMPLOYMENT INSURANCE TAXES</a:t>
            </a:r>
            <a:br>
              <a:rPr lang="en-US" dirty="0"/>
            </a:br>
            <a:r>
              <a:rPr lang="en-US" sz="2500" dirty="0">
                <a:solidFill>
                  <a:schemeClr val="tx1">
                    <a:lumMod val="75000"/>
                    <a:lumOff val="25000"/>
                  </a:schemeClr>
                </a:solidFill>
              </a:rPr>
              <a:t>ECONOMIC CONSIDERATIONS</a:t>
            </a:r>
            <a:endParaRPr lang="en-US" dirty="0">
              <a:solidFill>
                <a:schemeClr val="tx1">
                  <a:lumMod val="75000"/>
                  <a:lumOff val="25000"/>
                </a:schemeClr>
              </a:solidFill>
            </a:endParaRPr>
          </a:p>
        </p:txBody>
      </p:sp>
      <p:pic>
        <p:nvPicPr>
          <p:cNvPr id="9" name="Picture 2" descr="How Solvent is your state's unemployment insurance trust fund? State unemployment insurance solvency, solvency of state unemployment insurance trust funds, solvency of state unemployment trust funds">
            <a:extLst>
              <a:ext uri="{FF2B5EF4-FFF2-40B4-BE49-F238E27FC236}">
                <a16:creationId xmlns:a16="http://schemas.microsoft.com/office/drawing/2014/main" id="{0D518840-F205-B34B-A721-144310045D57}"/>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4445"/>
          <a:stretch/>
        </p:blipFill>
        <p:spPr bwMode="auto">
          <a:xfrm>
            <a:off x="5414733" y="1888889"/>
            <a:ext cx="5574395" cy="4366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1669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CB9E3768-5241-D24C-9910-445260EB1868}"/>
              </a:ext>
            </a:extLst>
          </p:cNvPr>
          <p:cNvSpPr>
            <a:spLocks noGrp="1"/>
          </p:cNvSpPr>
          <p:nvPr>
            <p:ph type="title"/>
          </p:nvPr>
        </p:nvSpPr>
        <p:spPr>
          <a:xfrm>
            <a:off x="738415" y="855378"/>
            <a:ext cx="8280400" cy="320040"/>
          </a:xfrm>
        </p:spPr>
        <p:txBody>
          <a:bodyPr>
            <a:normAutofit fontScale="90000"/>
          </a:bodyPr>
          <a:lstStyle/>
          <a:p>
            <a:r>
              <a:rPr lang="en-US" dirty="0"/>
              <a:t>INDIVIDUAL INCOME TAX</a:t>
            </a:r>
            <a:br>
              <a:rPr lang="en-US" dirty="0"/>
            </a:br>
            <a:r>
              <a:rPr lang="en-US" sz="2500" dirty="0">
                <a:solidFill>
                  <a:schemeClr val="tx1">
                    <a:lumMod val="75000"/>
                    <a:lumOff val="25000"/>
                  </a:schemeClr>
                </a:solidFill>
              </a:rPr>
              <a:t>INCOME STARTING POINT AND CONFORMITY</a:t>
            </a:r>
            <a:endParaRPr lang="en-US" dirty="0">
              <a:solidFill>
                <a:schemeClr val="tx1">
                  <a:lumMod val="75000"/>
                  <a:lumOff val="25000"/>
                </a:schemeClr>
              </a:solidFill>
            </a:endParaRPr>
          </a:p>
        </p:txBody>
      </p:sp>
      <p:sp>
        <p:nvSpPr>
          <p:cNvPr id="5" name="TextBox 4">
            <a:extLst>
              <a:ext uri="{FF2B5EF4-FFF2-40B4-BE49-F238E27FC236}">
                <a16:creationId xmlns:a16="http://schemas.microsoft.com/office/drawing/2014/main" id="{301CE2AF-1BFE-4C45-AEBE-9AA0A35D0020}"/>
              </a:ext>
            </a:extLst>
          </p:cNvPr>
          <p:cNvSpPr txBox="1"/>
          <p:nvPr/>
        </p:nvSpPr>
        <p:spPr>
          <a:xfrm>
            <a:off x="738415" y="1874915"/>
            <a:ext cx="4660900" cy="2800767"/>
          </a:xfrm>
          <a:prstGeom prst="rect">
            <a:avLst/>
          </a:prstGeom>
          <a:noFill/>
        </p:spPr>
        <p:txBody>
          <a:bodyPr wrap="square" rtlCol="0">
            <a:spAutoFit/>
          </a:bodyPr>
          <a:lstStyle/>
          <a:p>
            <a:pPr marL="285750" lvl="0" indent="-285750" defTabSz="457200">
              <a:lnSpc>
                <a:spcPct val="150000"/>
              </a:lnSpc>
              <a:buFont typeface="Arial" panose="020B0604020202020204" pitchFamily="34" charset="0"/>
              <a:buChar char="•"/>
            </a:pPr>
            <a:r>
              <a:rPr lang="en-US" sz="16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Rolling Conformity: 22 states + DC</a:t>
            </a:r>
            <a:endParaRPr lang="en-US" sz="14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endParaRPr>
          </a:p>
          <a:p>
            <a:pPr marL="285750" lvl="0" indent="-285750" defTabSz="457200">
              <a:lnSpc>
                <a:spcPct val="150000"/>
              </a:lnSpc>
              <a:buFont typeface="Arial" panose="020B0604020202020204" pitchFamily="34" charset="0"/>
              <a:buChar char="•"/>
            </a:pPr>
            <a:r>
              <a:rPr lang="en-US" sz="16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Static Conformity: 17 states</a:t>
            </a:r>
          </a:p>
          <a:p>
            <a:pPr marL="285750" lvl="0" indent="-285750" defTabSz="457200">
              <a:lnSpc>
                <a:spcPct val="150000"/>
              </a:lnSpc>
              <a:buFont typeface="Arial" panose="020B0604020202020204" pitchFamily="34" charset="0"/>
              <a:buChar char="•"/>
            </a:pPr>
            <a:r>
              <a:rPr lang="en-US" sz="16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Selective Conformity: 3 states</a:t>
            </a:r>
          </a:p>
          <a:p>
            <a:pPr marL="285750" lvl="0" indent="-285750" defTabSz="457200">
              <a:lnSpc>
                <a:spcPct val="150000"/>
              </a:lnSpc>
              <a:buFont typeface="Arial" panose="020B0604020202020204" pitchFamily="34" charset="0"/>
              <a:buChar char="•"/>
            </a:pPr>
            <a:r>
              <a:rPr lang="en-US" sz="16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AGI Starting Point: 29 states</a:t>
            </a:r>
          </a:p>
          <a:p>
            <a:pPr marL="285750" lvl="0" indent="-285750" defTabSz="457200">
              <a:lnSpc>
                <a:spcPct val="150000"/>
              </a:lnSpc>
              <a:buFont typeface="Arial" panose="020B0604020202020204" pitchFamily="34" charset="0"/>
              <a:buChar char="•"/>
            </a:pPr>
            <a:r>
              <a:rPr lang="en-US" sz="16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FTI Starting Point: 6 states</a:t>
            </a:r>
          </a:p>
          <a:p>
            <a:pPr marL="285750" lvl="0" indent="-285750" defTabSz="457200">
              <a:lnSpc>
                <a:spcPct val="150000"/>
              </a:lnSpc>
              <a:buFont typeface="Arial" panose="020B0604020202020204" pitchFamily="34" charset="0"/>
              <a:buChar char="•"/>
            </a:pPr>
            <a:r>
              <a:rPr lang="en-US" sz="16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State Calculation: 6 states</a:t>
            </a:r>
          </a:p>
          <a:p>
            <a:pPr marL="285750" indent="-285750">
              <a:buFont typeface="Arial" panose="020B0604020202020204" pitchFamily="34" charset="0"/>
              <a:buChar char="•"/>
            </a:pPr>
            <a:endParaRPr lang="en-US" sz="1600" dirty="0">
              <a:solidFill>
                <a:schemeClr val="tx1">
                  <a:lumMod val="50000"/>
                  <a:lumOff val="50000"/>
                </a:schemeClr>
              </a:solidFill>
            </a:endParaRPr>
          </a:p>
          <a:p>
            <a:pPr marL="285750" indent="-285750">
              <a:buFont typeface="Arial" panose="020B0604020202020204" pitchFamily="34" charset="0"/>
              <a:buChar char="•"/>
            </a:pPr>
            <a:endParaRPr lang="en-US" sz="1600" dirty="0">
              <a:solidFill>
                <a:schemeClr val="bg1">
                  <a:lumMod val="75000"/>
                  <a:lumOff val="25000"/>
                </a:schemeClr>
              </a:solidFill>
            </a:endParaRPr>
          </a:p>
        </p:txBody>
      </p:sp>
      <p:pic>
        <p:nvPicPr>
          <p:cNvPr id="6" name="Picture 2" descr="State &lt;a class=">
            <a:extLst>
              <a:ext uri="{FF2B5EF4-FFF2-40B4-BE49-F238E27FC236}">
                <a16:creationId xmlns:a16="http://schemas.microsoft.com/office/drawing/2014/main" id="{9CC9E084-E09B-7E4C-975F-AB4F3A608D7C}"/>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4742"/>
          <a:stretch/>
        </p:blipFill>
        <p:spPr bwMode="auto">
          <a:xfrm>
            <a:off x="5080517" y="1720182"/>
            <a:ext cx="5508562" cy="46111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1614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05596885-3D0A-6A4D-8E49-3C4508AA389F}"/>
              </a:ext>
            </a:extLst>
          </p:cNvPr>
          <p:cNvSpPr>
            <a:spLocks noGrp="1"/>
          </p:cNvSpPr>
          <p:nvPr>
            <p:ph type="title"/>
          </p:nvPr>
        </p:nvSpPr>
        <p:spPr>
          <a:xfrm>
            <a:off x="738415" y="855378"/>
            <a:ext cx="8280400" cy="320040"/>
          </a:xfrm>
        </p:spPr>
        <p:txBody>
          <a:bodyPr>
            <a:normAutofit fontScale="90000"/>
          </a:bodyPr>
          <a:lstStyle/>
          <a:p>
            <a:r>
              <a:rPr lang="en-US" dirty="0"/>
              <a:t>INDIVIDUAL INCOME TAX</a:t>
            </a:r>
            <a:br>
              <a:rPr lang="en-US" dirty="0"/>
            </a:br>
            <a:r>
              <a:rPr lang="en-US" sz="2500" dirty="0">
                <a:solidFill>
                  <a:schemeClr val="tx1">
                    <a:lumMod val="75000"/>
                    <a:lumOff val="25000"/>
                  </a:schemeClr>
                </a:solidFill>
              </a:rPr>
              <a:t>BASIC ADJUSTMENTS AND INDEXATION</a:t>
            </a:r>
            <a:endParaRPr lang="en-US" dirty="0">
              <a:solidFill>
                <a:schemeClr val="tx1">
                  <a:lumMod val="75000"/>
                  <a:lumOff val="25000"/>
                </a:schemeClr>
              </a:solidFill>
            </a:endParaRPr>
          </a:p>
        </p:txBody>
      </p:sp>
      <p:sp>
        <p:nvSpPr>
          <p:cNvPr id="5" name="TextBox 4">
            <a:extLst>
              <a:ext uri="{FF2B5EF4-FFF2-40B4-BE49-F238E27FC236}">
                <a16:creationId xmlns:a16="http://schemas.microsoft.com/office/drawing/2014/main" id="{65870DDC-5E92-5546-B932-3BE58E302774}"/>
              </a:ext>
            </a:extLst>
          </p:cNvPr>
          <p:cNvSpPr txBox="1"/>
          <p:nvPr/>
        </p:nvSpPr>
        <p:spPr>
          <a:xfrm>
            <a:off x="889000" y="2101159"/>
            <a:ext cx="4660900" cy="3908762"/>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16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Brackets and Recapture Provisions</a:t>
            </a:r>
          </a:p>
          <a:p>
            <a:pPr marL="285750" indent="-285750">
              <a:lnSpc>
                <a:spcPct val="150000"/>
              </a:lnSpc>
              <a:buFont typeface="Arial" panose="020B0604020202020204" pitchFamily="34" charset="0"/>
              <a:buChar char="•"/>
            </a:pPr>
            <a:r>
              <a:rPr lang="en-US" sz="16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Standard Deduction &amp; Itemized Deductions</a:t>
            </a:r>
          </a:p>
          <a:p>
            <a:pPr marL="285750" indent="-285750">
              <a:lnSpc>
                <a:spcPct val="150000"/>
              </a:lnSpc>
              <a:buFont typeface="Arial" panose="020B0604020202020204" pitchFamily="34" charset="0"/>
              <a:buChar char="•"/>
            </a:pPr>
            <a:r>
              <a:rPr lang="en-US" sz="16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Personal Exemption or P.E. Credit</a:t>
            </a:r>
          </a:p>
          <a:p>
            <a:pPr marL="285750" indent="-285750">
              <a:lnSpc>
                <a:spcPct val="150000"/>
              </a:lnSpc>
              <a:buFont typeface="Arial" panose="020B0604020202020204" pitchFamily="34" charset="0"/>
              <a:buChar char="•"/>
            </a:pPr>
            <a:r>
              <a:rPr lang="en-US" sz="16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Alternative Minimum Tax</a:t>
            </a:r>
          </a:p>
          <a:p>
            <a:pPr marL="285750" indent="-285750">
              <a:lnSpc>
                <a:spcPct val="150000"/>
              </a:lnSpc>
              <a:buFont typeface="Arial" panose="020B0604020202020204" pitchFamily="34" charset="0"/>
              <a:buChar char="•"/>
            </a:pPr>
            <a:r>
              <a:rPr lang="en-US" sz="16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Credits for Taxes Paid to Other States</a:t>
            </a:r>
            <a:br>
              <a:rPr lang="en-US" sz="16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br>
            <a:endParaRPr lang="en-US" sz="16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endParaRPr>
          </a:p>
          <a:p>
            <a:pPr marL="285750" indent="-285750">
              <a:lnSpc>
                <a:spcPct val="150000"/>
              </a:lnSpc>
              <a:buFont typeface="Arial" panose="020B0604020202020204" pitchFamily="34" charset="0"/>
              <a:buChar char="•"/>
            </a:pPr>
            <a:r>
              <a:rPr lang="en-US" sz="16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24 states + DC index at least one of the three major inflation-indexable provisions: brackets, standard deduction, and personal exemption</a:t>
            </a:r>
          </a:p>
          <a:p>
            <a:pPr marL="285750" indent="-285750">
              <a:buFont typeface="Arial" panose="020B0604020202020204" pitchFamily="34" charset="0"/>
              <a:buChar char="•"/>
            </a:pPr>
            <a:endParaRPr lang="en-US" sz="1600" dirty="0">
              <a:solidFill>
                <a:schemeClr val="tx1">
                  <a:lumMod val="50000"/>
                  <a:lumOff val="50000"/>
                </a:schemeClr>
              </a:solidFill>
            </a:endParaRPr>
          </a:p>
          <a:p>
            <a:pPr marL="285750" indent="-285750">
              <a:buFont typeface="Arial" panose="020B0604020202020204" pitchFamily="34" charset="0"/>
              <a:buChar char="•"/>
            </a:pPr>
            <a:endParaRPr lang="en-US" sz="1600" dirty="0">
              <a:solidFill>
                <a:schemeClr val="bg1">
                  <a:lumMod val="75000"/>
                  <a:lumOff val="25000"/>
                </a:schemeClr>
              </a:solidFill>
            </a:endParaRPr>
          </a:p>
        </p:txBody>
      </p:sp>
      <p:pic>
        <p:nvPicPr>
          <p:cNvPr id="6" name="Picture 2" descr="inflation indexing, inflation adjusting state tax codes, traditional CPI, index brackets for inflation, index for inflation">
            <a:extLst>
              <a:ext uri="{FF2B5EF4-FFF2-40B4-BE49-F238E27FC236}">
                <a16:creationId xmlns:a16="http://schemas.microsoft.com/office/drawing/2014/main" id="{48B52D94-3BB4-8042-8DBA-CC6344B01E82}"/>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5075"/>
          <a:stretch/>
        </p:blipFill>
        <p:spPr bwMode="auto">
          <a:xfrm>
            <a:off x="5701269" y="1602312"/>
            <a:ext cx="5561387" cy="4554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52888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21818301-8BC2-CF4F-BFC5-981AFFFBE20C}"/>
              </a:ext>
            </a:extLst>
          </p:cNvPr>
          <p:cNvSpPr>
            <a:spLocks noGrp="1"/>
          </p:cNvSpPr>
          <p:nvPr>
            <p:ph type="title"/>
          </p:nvPr>
        </p:nvSpPr>
        <p:spPr>
          <a:xfrm>
            <a:off x="738415" y="855378"/>
            <a:ext cx="9173028" cy="320040"/>
          </a:xfrm>
        </p:spPr>
        <p:txBody>
          <a:bodyPr>
            <a:normAutofit fontScale="90000"/>
          </a:bodyPr>
          <a:lstStyle/>
          <a:p>
            <a:r>
              <a:rPr lang="en-US" dirty="0"/>
              <a:t>INDIVIDUAL INCOME TAX</a:t>
            </a:r>
            <a:br>
              <a:rPr lang="en-US" dirty="0"/>
            </a:br>
            <a:r>
              <a:rPr lang="en-US" sz="2500" dirty="0">
                <a:solidFill>
                  <a:schemeClr val="tx1">
                    <a:lumMod val="75000"/>
                    <a:lumOff val="25000"/>
                  </a:schemeClr>
                </a:solidFill>
              </a:rPr>
              <a:t>DOMICILE, MOBILE WORKFORCE, &amp; CONVENIENCE RULES</a:t>
            </a:r>
            <a:endParaRPr lang="en-US" dirty="0">
              <a:solidFill>
                <a:schemeClr val="tx1">
                  <a:lumMod val="75000"/>
                  <a:lumOff val="25000"/>
                </a:schemeClr>
              </a:solidFill>
            </a:endParaRPr>
          </a:p>
        </p:txBody>
      </p:sp>
      <p:sp>
        <p:nvSpPr>
          <p:cNvPr id="5" name="TextBox 4">
            <a:extLst>
              <a:ext uri="{FF2B5EF4-FFF2-40B4-BE49-F238E27FC236}">
                <a16:creationId xmlns:a16="http://schemas.microsoft.com/office/drawing/2014/main" id="{2868B888-CFDF-294E-B430-2A3A53616DE7}"/>
              </a:ext>
            </a:extLst>
          </p:cNvPr>
          <p:cNvSpPr txBox="1"/>
          <p:nvPr/>
        </p:nvSpPr>
        <p:spPr>
          <a:xfrm>
            <a:off x="738415" y="1954202"/>
            <a:ext cx="4181021" cy="4493538"/>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16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Domiciliary state can tax all income from all sources</a:t>
            </a:r>
          </a:p>
          <a:p>
            <a:pPr marL="285750" indent="-285750">
              <a:lnSpc>
                <a:spcPct val="150000"/>
              </a:lnSpc>
              <a:buFont typeface="Arial" panose="020B0604020202020204" pitchFamily="34" charset="0"/>
              <a:buChar char="•"/>
            </a:pPr>
            <a:r>
              <a:rPr lang="en-US" sz="16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Other states can typically tax income earned in state (home state offsets with credit), but convenience rules, which are imposed where your office is located, upset this balance</a:t>
            </a:r>
          </a:p>
          <a:p>
            <a:pPr marL="742950" lvl="1" indent="-285750">
              <a:lnSpc>
                <a:spcPct val="150000"/>
              </a:lnSpc>
              <a:buFont typeface="Arial" panose="020B0604020202020204" pitchFamily="34" charset="0"/>
              <a:buChar char="•"/>
            </a:pPr>
            <a:r>
              <a:rPr lang="en-US" sz="12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Arkansas, Connecticut, Delaware, Massachusetts, Nebraska, New York, Pennsylvania</a:t>
            </a:r>
          </a:p>
          <a:p>
            <a:pPr marL="285750" indent="-285750">
              <a:lnSpc>
                <a:spcPct val="150000"/>
              </a:lnSpc>
              <a:buFont typeface="Arial" panose="020B0604020202020204" pitchFamily="34" charset="0"/>
              <a:buChar char="•"/>
            </a:pPr>
            <a:r>
              <a:rPr lang="en-US" sz="16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Most states have very low thresholds for filing and withholding obligations</a:t>
            </a:r>
            <a:endParaRPr lang="en-US" sz="1600" dirty="0">
              <a:solidFill>
                <a:schemeClr val="tx1">
                  <a:lumMod val="50000"/>
                  <a:lumOff val="50000"/>
                </a:schemeClr>
              </a:solidFill>
            </a:endParaRPr>
          </a:p>
          <a:p>
            <a:pPr marL="285750" indent="-285750">
              <a:buFont typeface="Arial" panose="020B0604020202020204" pitchFamily="34" charset="0"/>
              <a:buChar char="•"/>
            </a:pPr>
            <a:endParaRPr lang="en-US" sz="1600" dirty="0">
              <a:solidFill>
                <a:schemeClr val="bg1">
                  <a:lumMod val="75000"/>
                  <a:lumOff val="25000"/>
                </a:schemeClr>
              </a:solidFill>
            </a:endParaRPr>
          </a:p>
        </p:txBody>
      </p:sp>
      <p:pic>
        <p:nvPicPr>
          <p:cNvPr id="6" name="Picture 2">
            <a:extLst>
              <a:ext uri="{FF2B5EF4-FFF2-40B4-BE49-F238E27FC236}">
                <a16:creationId xmlns:a16="http://schemas.microsoft.com/office/drawing/2014/main" id="{EE7900B3-1EBC-F44D-BA91-59AF72A2D14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142" b="3752"/>
          <a:stretch/>
        </p:blipFill>
        <p:spPr bwMode="auto">
          <a:xfrm>
            <a:off x="5013195" y="2132205"/>
            <a:ext cx="7178805" cy="336804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C22B52B-8206-5E45-81E6-30214E98DC5F}"/>
              </a:ext>
            </a:extLst>
          </p:cNvPr>
          <p:cNvSpPr txBox="1"/>
          <p:nvPr/>
        </p:nvSpPr>
        <p:spPr>
          <a:xfrm>
            <a:off x="10552902" y="5500245"/>
            <a:ext cx="1524000" cy="184666"/>
          </a:xfrm>
          <a:prstGeom prst="rect">
            <a:avLst/>
          </a:prstGeom>
          <a:noFill/>
        </p:spPr>
        <p:txBody>
          <a:bodyPr wrap="square" rtlCol="0">
            <a:spAutoFit/>
          </a:bodyPr>
          <a:lstStyle/>
          <a:p>
            <a:r>
              <a:rPr lang="en-US" sz="6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Source: Mobile Workforce Coalition</a:t>
            </a:r>
          </a:p>
        </p:txBody>
      </p:sp>
    </p:spTree>
    <p:extLst>
      <p:ext uri="{BB962C8B-B14F-4D97-AF65-F5344CB8AC3E}">
        <p14:creationId xmlns:p14="http://schemas.microsoft.com/office/powerpoint/2010/main" val="11996759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10BB4C10-7AFD-DB4D-95B2-C03F33562828}"/>
              </a:ext>
            </a:extLst>
          </p:cNvPr>
          <p:cNvSpPr>
            <a:spLocks noGrp="1"/>
          </p:cNvSpPr>
          <p:nvPr>
            <p:ph type="title"/>
          </p:nvPr>
        </p:nvSpPr>
        <p:spPr>
          <a:xfrm>
            <a:off x="738415" y="855378"/>
            <a:ext cx="9173028" cy="320040"/>
          </a:xfrm>
        </p:spPr>
        <p:txBody>
          <a:bodyPr>
            <a:normAutofit fontScale="90000"/>
          </a:bodyPr>
          <a:lstStyle/>
          <a:p>
            <a:r>
              <a:rPr lang="en-US" dirty="0"/>
              <a:t>INDIVIDUAL INCOME TAX</a:t>
            </a:r>
            <a:br>
              <a:rPr lang="en-US" dirty="0"/>
            </a:br>
            <a:r>
              <a:rPr lang="en-US" sz="2500" dirty="0">
                <a:solidFill>
                  <a:schemeClr val="tx1">
                    <a:lumMod val="75000"/>
                    <a:lumOff val="25000"/>
                  </a:schemeClr>
                </a:solidFill>
              </a:rPr>
              <a:t>ECONOMIC IMPLICATIONS</a:t>
            </a:r>
            <a:endParaRPr lang="en-US" dirty="0">
              <a:solidFill>
                <a:schemeClr val="tx1">
                  <a:lumMod val="75000"/>
                  <a:lumOff val="25000"/>
                </a:schemeClr>
              </a:solidFill>
            </a:endParaRPr>
          </a:p>
        </p:txBody>
      </p:sp>
      <p:sp>
        <p:nvSpPr>
          <p:cNvPr id="5" name="TextBox 4">
            <a:extLst>
              <a:ext uri="{FF2B5EF4-FFF2-40B4-BE49-F238E27FC236}">
                <a16:creationId xmlns:a16="http://schemas.microsoft.com/office/drawing/2014/main" id="{7BE839C2-79C4-5B46-A9F2-9D82600BA2D2}"/>
              </a:ext>
            </a:extLst>
          </p:cNvPr>
          <p:cNvSpPr txBox="1"/>
          <p:nvPr/>
        </p:nvSpPr>
        <p:spPr>
          <a:xfrm>
            <a:off x="738415" y="1954202"/>
            <a:ext cx="4837792" cy="6386364"/>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14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Paid by individuals as well as pass-through businesses (S Corps, partnerships, sole props)</a:t>
            </a:r>
          </a:p>
          <a:p>
            <a:pPr marL="285750" indent="-285750">
              <a:lnSpc>
                <a:spcPct val="150000"/>
              </a:lnSpc>
              <a:buFont typeface="Arial" panose="020B0604020202020204" pitchFamily="34" charset="0"/>
              <a:buChar char="•"/>
            </a:pPr>
            <a:r>
              <a:rPr lang="en-US" sz="14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A tax on both present and future consumption, in contrast with a pure consumption tax, like the sales tax or a value-added tax; falls on labor and investment, reduces return to savings</a:t>
            </a:r>
          </a:p>
          <a:p>
            <a:pPr marL="285750" indent="-285750">
              <a:lnSpc>
                <a:spcPct val="150000"/>
              </a:lnSpc>
              <a:buFont typeface="Arial" panose="020B0604020202020204" pitchFamily="34" charset="0"/>
              <a:buChar char="•"/>
            </a:pPr>
            <a:r>
              <a:rPr lang="en-US" sz="14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1 percentage point cut in average PIT rate raises real GDP per capita by 1.8%</a:t>
            </a:r>
          </a:p>
          <a:p>
            <a:pPr marL="285750" indent="-285750">
              <a:lnSpc>
                <a:spcPct val="150000"/>
              </a:lnSpc>
              <a:buFont typeface="Arial" panose="020B0604020202020204" pitchFamily="34" charset="0"/>
              <a:buChar char="•"/>
            </a:pPr>
            <a:r>
              <a:rPr lang="en-US" sz="14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Pass-through businesses show elasticities of -0.2 to -0.4 on rates</a:t>
            </a:r>
          </a:p>
          <a:p>
            <a:pPr marL="285750" indent="-285750">
              <a:lnSpc>
                <a:spcPct val="150000"/>
              </a:lnSpc>
              <a:buFont typeface="Arial" panose="020B0604020202020204" pitchFamily="34" charset="0"/>
              <a:buChar char="•"/>
            </a:pPr>
            <a:r>
              <a:rPr lang="en-US" sz="14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Lower income tax rates are associated with net inbound migration, with top rates particularly important because investment is made at the margin</a:t>
            </a:r>
          </a:p>
          <a:p>
            <a:pPr marL="285750" indent="-285750">
              <a:lnSpc>
                <a:spcPct val="150000"/>
              </a:lnSpc>
              <a:buFont typeface="Arial" panose="020B0604020202020204" pitchFamily="34" charset="0"/>
              <a:buChar char="•"/>
            </a:pPr>
            <a:endParaRPr lang="en-US" sz="16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endParaRPr>
          </a:p>
          <a:p>
            <a:pPr marL="285750" indent="-285750">
              <a:lnSpc>
                <a:spcPct val="150000"/>
              </a:lnSpc>
              <a:buFont typeface="Arial" panose="020B0604020202020204" pitchFamily="34" charset="0"/>
              <a:buChar char="•"/>
            </a:pPr>
            <a:endParaRPr lang="en-US" sz="16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endParaRPr>
          </a:p>
          <a:p>
            <a:pPr marL="285750" indent="-285750">
              <a:lnSpc>
                <a:spcPct val="150000"/>
              </a:lnSpc>
              <a:buFont typeface="Arial" panose="020B0604020202020204" pitchFamily="34" charset="0"/>
              <a:buChar char="•"/>
            </a:pPr>
            <a:endParaRPr lang="en-US" sz="16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endParaRPr>
          </a:p>
          <a:p>
            <a:pPr marL="285750" indent="-285750">
              <a:lnSpc>
                <a:spcPct val="150000"/>
              </a:lnSpc>
              <a:buFont typeface="Arial" panose="020B0604020202020204" pitchFamily="34" charset="0"/>
              <a:buChar char="•"/>
            </a:pPr>
            <a:endParaRPr lang="en-US" sz="16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endParaRPr>
          </a:p>
          <a:p>
            <a:pPr marL="285750" indent="-285750">
              <a:lnSpc>
                <a:spcPct val="150000"/>
              </a:lnSpc>
              <a:buFont typeface="Arial" panose="020B0604020202020204" pitchFamily="34" charset="0"/>
              <a:buChar char="•"/>
            </a:pPr>
            <a:endParaRPr lang="en-US" sz="16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endParaRPr>
          </a:p>
          <a:p>
            <a:pPr marL="285750" indent="-285750">
              <a:buFont typeface="Arial" panose="020B0604020202020204" pitchFamily="34" charset="0"/>
              <a:buChar char="•"/>
            </a:pPr>
            <a:endParaRPr lang="en-US" sz="1600" dirty="0">
              <a:solidFill>
                <a:schemeClr val="bg1">
                  <a:lumMod val="75000"/>
                  <a:lumOff val="25000"/>
                </a:schemeClr>
              </a:solidFill>
            </a:endParaRPr>
          </a:p>
        </p:txBody>
      </p:sp>
      <p:pic>
        <p:nvPicPr>
          <p:cNvPr id="6" name="Picture 2" descr="2020 State Individual Income Tax Rates and Brackets, 2020 state individual income taxes, 2020 state income tax rates, 2020 state income tax">
            <a:extLst>
              <a:ext uri="{FF2B5EF4-FFF2-40B4-BE49-F238E27FC236}">
                <a16:creationId xmlns:a16="http://schemas.microsoft.com/office/drawing/2014/main" id="{3D41E55A-47C3-FF45-ACF4-F6D69BC252D7}"/>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4445"/>
          <a:stretch/>
        </p:blipFill>
        <p:spPr bwMode="auto">
          <a:xfrm>
            <a:off x="6096000" y="1954202"/>
            <a:ext cx="5451835" cy="4391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90161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D58A1E3-F261-D54B-907B-0944A5C2B353}"/>
              </a:ext>
            </a:extLst>
          </p:cNvPr>
          <p:cNvSpPr>
            <a:spLocks noGrp="1"/>
          </p:cNvSpPr>
          <p:nvPr>
            <p:ph type="title"/>
          </p:nvPr>
        </p:nvSpPr>
        <p:spPr>
          <a:xfrm>
            <a:off x="738415" y="855378"/>
            <a:ext cx="9173028" cy="320040"/>
          </a:xfrm>
        </p:spPr>
        <p:txBody>
          <a:bodyPr>
            <a:normAutofit fontScale="90000"/>
          </a:bodyPr>
          <a:lstStyle/>
          <a:p>
            <a:r>
              <a:rPr lang="en-US" dirty="0"/>
              <a:t>CORPORATE INCOME TAX</a:t>
            </a:r>
            <a:br>
              <a:rPr lang="en-US" dirty="0"/>
            </a:br>
            <a:r>
              <a:rPr lang="en-US" sz="2500" dirty="0">
                <a:solidFill>
                  <a:schemeClr val="tx1">
                    <a:lumMod val="75000"/>
                    <a:lumOff val="25000"/>
                  </a:schemeClr>
                </a:solidFill>
              </a:rPr>
              <a:t>NEXUS AND APPORTIONMENT</a:t>
            </a:r>
            <a:endParaRPr lang="en-US" dirty="0">
              <a:solidFill>
                <a:schemeClr val="tx1">
                  <a:lumMod val="75000"/>
                  <a:lumOff val="25000"/>
                </a:schemeClr>
              </a:solidFill>
            </a:endParaRPr>
          </a:p>
        </p:txBody>
      </p:sp>
      <p:sp>
        <p:nvSpPr>
          <p:cNvPr id="6" name="TextBox 5">
            <a:extLst>
              <a:ext uri="{FF2B5EF4-FFF2-40B4-BE49-F238E27FC236}">
                <a16:creationId xmlns:a16="http://schemas.microsoft.com/office/drawing/2014/main" id="{3A0CA4A0-6850-A043-8608-CEB689229220}"/>
              </a:ext>
            </a:extLst>
          </p:cNvPr>
          <p:cNvSpPr txBox="1"/>
          <p:nvPr/>
        </p:nvSpPr>
        <p:spPr>
          <a:xfrm>
            <a:off x="738415" y="1954202"/>
            <a:ext cx="4862285" cy="4909036"/>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14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Multistate corporations must have their net income apportioned among states </a:t>
            </a:r>
          </a:p>
          <a:p>
            <a:pPr marL="285750" indent="-285750">
              <a:lnSpc>
                <a:spcPct val="150000"/>
              </a:lnSpc>
              <a:buFont typeface="Arial" panose="020B0604020202020204" pitchFamily="34" charset="0"/>
              <a:buChar char="•"/>
            </a:pPr>
            <a:r>
              <a:rPr lang="en-US" sz="14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Three factors traditionally used: payroll, property, sales</a:t>
            </a:r>
          </a:p>
          <a:p>
            <a:pPr marL="285750" indent="-285750">
              <a:lnSpc>
                <a:spcPct val="150000"/>
              </a:lnSpc>
              <a:buFont typeface="Arial" panose="020B0604020202020204" pitchFamily="34" charset="0"/>
              <a:buChar char="•"/>
            </a:pPr>
            <a:r>
              <a:rPr lang="en-US" sz="14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Must have “nexus” to a state to have tax liability, but economic contacts usually sufficient, except where company’s only contact is tangible sales into the state (P.L. 186-272)</a:t>
            </a:r>
          </a:p>
          <a:p>
            <a:pPr marL="285750" indent="-285750">
              <a:lnSpc>
                <a:spcPct val="150000"/>
              </a:lnSpc>
              <a:buFont typeface="Arial" panose="020B0604020202020204" pitchFamily="34" charset="0"/>
              <a:buChar char="•"/>
            </a:pPr>
            <a:r>
              <a:rPr lang="en-US" sz="14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States increasingly shifting to sales factor apportionment</a:t>
            </a:r>
          </a:p>
          <a:p>
            <a:pPr marL="285750" indent="-285750">
              <a:lnSpc>
                <a:spcPct val="150000"/>
              </a:lnSpc>
              <a:buFont typeface="Arial" panose="020B0604020202020204" pitchFamily="34" charset="0"/>
              <a:buChar char="•"/>
            </a:pPr>
            <a:r>
              <a:rPr lang="en-US" sz="14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Service income sourced either based on the where the income-producing activity takes place or where benefits are received</a:t>
            </a:r>
          </a:p>
          <a:p>
            <a:pPr marL="285750" indent="-285750">
              <a:lnSpc>
                <a:spcPct val="150000"/>
              </a:lnSpc>
              <a:buFont typeface="Arial" panose="020B0604020202020204" pitchFamily="34" charset="0"/>
              <a:buChar char="•"/>
            </a:pPr>
            <a:r>
              <a:rPr lang="en-US" sz="14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28 states and DC now use combined reporting</a:t>
            </a:r>
          </a:p>
          <a:p>
            <a:pPr marL="285750" indent="-285750">
              <a:lnSpc>
                <a:spcPct val="150000"/>
              </a:lnSpc>
              <a:buFont typeface="Arial" panose="020B0604020202020204" pitchFamily="34" charset="0"/>
              <a:buChar char="•"/>
            </a:pPr>
            <a:endParaRPr lang="en-US" sz="16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endParaRPr>
          </a:p>
          <a:p>
            <a:pPr marL="285750" indent="-285750">
              <a:buFont typeface="Arial" panose="020B0604020202020204" pitchFamily="34" charset="0"/>
              <a:buChar char="•"/>
            </a:pPr>
            <a:endParaRPr lang="en-US" sz="1600" dirty="0">
              <a:solidFill>
                <a:schemeClr val="bg1">
                  <a:lumMod val="75000"/>
                  <a:lumOff val="25000"/>
                </a:schemeClr>
              </a:solidFill>
            </a:endParaRPr>
          </a:p>
        </p:txBody>
      </p:sp>
      <p:pic>
        <p:nvPicPr>
          <p:cNvPr id="7" name="Picture 6">
            <a:extLst>
              <a:ext uri="{FF2B5EF4-FFF2-40B4-BE49-F238E27FC236}">
                <a16:creationId xmlns:a16="http://schemas.microsoft.com/office/drawing/2014/main" id="{5B27B83B-E4B8-BD49-8ED7-351ADD663ED4}"/>
              </a:ext>
            </a:extLst>
          </p:cNvPr>
          <p:cNvPicPr>
            <a:picLocks noChangeAspect="1"/>
          </p:cNvPicPr>
          <p:nvPr/>
        </p:nvPicPr>
        <p:blipFill>
          <a:blip r:embed="rId2"/>
          <a:stretch>
            <a:fillRect/>
          </a:stretch>
        </p:blipFill>
        <p:spPr>
          <a:xfrm>
            <a:off x="5600700" y="1954202"/>
            <a:ext cx="5486400" cy="4505325"/>
          </a:xfrm>
          <a:prstGeom prst="rect">
            <a:avLst/>
          </a:prstGeom>
        </p:spPr>
      </p:pic>
    </p:spTree>
    <p:extLst>
      <p:ext uri="{BB962C8B-B14F-4D97-AF65-F5344CB8AC3E}">
        <p14:creationId xmlns:p14="http://schemas.microsoft.com/office/powerpoint/2010/main" val="38319370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EB72ABD0-00D3-764C-A055-C695E430442B}"/>
              </a:ext>
            </a:extLst>
          </p:cNvPr>
          <p:cNvSpPr>
            <a:spLocks noGrp="1"/>
          </p:cNvSpPr>
          <p:nvPr>
            <p:ph type="title"/>
          </p:nvPr>
        </p:nvSpPr>
        <p:spPr>
          <a:xfrm>
            <a:off x="738415" y="855378"/>
            <a:ext cx="9173028" cy="320040"/>
          </a:xfrm>
        </p:spPr>
        <p:txBody>
          <a:bodyPr>
            <a:normAutofit fontScale="90000"/>
          </a:bodyPr>
          <a:lstStyle/>
          <a:p>
            <a:r>
              <a:rPr lang="en-US" dirty="0"/>
              <a:t>CORPORATE INCOME TAX</a:t>
            </a:r>
            <a:br>
              <a:rPr lang="en-US" dirty="0"/>
            </a:br>
            <a:r>
              <a:rPr lang="en-US" sz="2500" dirty="0">
                <a:solidFill>
                  <a:schemeClr val="tx1">
                    <a:lumMod val="75000"/>
                    <a:lumOff val="25000"/>
                  </a:schemeClr>
                </a:solidFill>
              </a:rPr>
              <a:t>THROWBACK AND THROWOUT RULES</a:t>
            </a:r>
            <a:endParaRPr lang="en-US" dirty="0">
              <a:solidFill>
                <a:schemeClr val="tx1">
                  <a:lumMod val="75000"/>
                  <a:lumOff val="25000"/>
                </a:schemeClr>
              </a:solidFill>
            </a:endParaRPr>
          </a:p>
        </p:txBody>
      </p:sp>
      <p:sp>
        <p:nvSpPr>
          <p:cNvPr id="9" name="TextBox 8">
            <a:extLst>
              <a:ext uri="{FF2B5EF4-FFF2-40B4-BE49-F238E27FC236}">
                <a16:creationId xmlns:a16="http://schemas.microsoft.com/office/drawing/2014/main" id="{BA744477-D84F-D74E-B55B-12C039A1A396}"/>
              </a:ext>
            </a:extLst>
          </p:cNvPr>
          <p:cNvSpPr txBox="1"/>
          <p:nvPr/>
        </p:nvSpPr>
        <p:spPr>
          <a:xfrm>
            <a:off x="738415" y="1954202"/>
            <a:ext cx="4862285" cy="4909036"/>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14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Sometimes a lack of nexus produces “nowhere income,” which another state may try to capture with a throwback or </a:t>
            </a:r>
            <a:r>
              <a:rPr lang="en-US" sz="1400" dirty="0" err="1">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throwout</a:t>
            </a:r>
            <a:r>
              <a:rPr lang="en-US" sz="14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 rule</a:t>
            </a:r>
          </a:p>
          <a:p>
            <a:pPr marL="285750" indent="-285750">
              <a:lnSpc>
                <a:spcPct val="150000"/>
              </a:lnSpc>
              <a:buFont typeface="Arial" panose="020B0604020202020204" pitchFamily="34" charset="0"/>
              <a:buChar char="•"/>
            </a:pPr>
            <a:r>
              <a:rPr lang="en-US" sz="14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Under throwback, state in which sales originate may apportion that sale to itself if the receiving state lacks nexus</a:t>
            </a:r>
          </a:p>
          <a:p>
            <a:pPr marL="285750" indent="-285750">
              <a:lnSpc>
                <a:spcPct val="150000"/>
              </a:lnSpc>
              <a:buFont typeface="Arial" panose="020B0604020202020204" pitchFamily="34" charset="0"/>
              <a:buChar char="•"/>
            </a:pPr>
            <a:r>
              <a:rPr lang="en-US" sz="14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States must decide whether to apply to separate companies or the unitary group (Joyce and Finnigan rules)—each choice can yield double taxation</a:t>
            </a:r>
          </a:p>
          <a:p>
            <a:pPr marL="285750" indent="-285750">
              <a:lnSpc>
                <a:spcPct val="150000"/>
              </a:lnSpc>
              <a:buFont typeface="Arial" panose="020B0604020202020204" pitchFamily="34" charset="0"/>
              <a:buChar char="•"/>
            </a:pPr>
            <a:r>
              <a:rPr lang="en-US" sz="14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Literature suggests throwback rules sufficiently incentivize business restructuring as to produce no net revenue gain</a:t>
            </a:r>
          </a:p>
          <a:p>
            <a:pPr>
              <a:lnSpc>
                <a:spcPct val="150000"/>
              </a:lnSpc>
            </a:pPr>
            <a:endParaRPr lang="en-US" sz="14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endParaRPr>
          </a:p>
          <a:p>
            <a:pPr marL="285750" indent="-285750">
              <a:lnSpc>
                <a:spcPct val="150000"/>
              </a:lnSpc>
              <a:buFont typeface="Arial" panose="020B0604020202020204" pitchFamily="34" charset="0"/>
              <a:buChar char="•"/>
            </a:pPr>
            <a:endParaRPr lang="en-US" sz="16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endParaRPr>
          </a:p>
          <a:p>
            <a:pPr marL="285750" indent="-285750">
              <a:buFont typeface="Arial" panose="020B0604020202020204" pitchFamily="34" charset="0"/>
              <a:buChar char="•"/>
            </a:pPr>
            <a:endParaRPr lang="en-US" sz="1600" dirty="0">
              <a:solidFill>
                <a:schemeClr val="bg1">
                  <a:lumMod val="75000"/>
                  <a:lumOff val="25000"/>
                </a:schemeClr>
              </a:solidFill>
            </a:endParaRPr>
          </a:p>
        </p:txBody>
      </p:sp>
      <p:pic>
        <p:nvPicPr>
          <p:cNvPr id="10" name="Picture 2" descr="state throwback rules, state throwout rules, state corporate tax complexity, wyoming throwback wyoming throwout rules">
            <a:extLst>
              <a:ext uri="{FF2B5EF4-FFF2-40B4-BE49-F238E27FC236}">
                <a16:creationId xmlns:a16="http://schemas.microsoft.com/office/drawing/2014/main" id="{81624AE6-F5F2-1A44-913F-3A38A52C9520}"/>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4445"/>
          <a:stretch/>
        </p:blipFill>
        <p:spPr bwMode="auto">
          <a:xfrm>
            <a:off x="5600700" y="1954202"/>
            <a:ext cx="5220993" cy="4142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03966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0CA0A7CB-1B53-F140-A749-0537159F033F}"/>
              </a:ext>
            </a:extLst>
          </p:cNvPr>
          <p:cNvSpPr>
            <a:spLocks noGrp="1"/>
          </p:cNvSpPr>
          <p:nvPr>
            <p:ph type="title"/>
          </p:nvPr>
        </p:nvSpPr>
        <p:spPr>
          <a:xfrm>
            <a:off x="738415" y="855378"/>
            <a:ext cx="9173028" cy="320040"/>
          </a:xfrm>
        </p:spPr>
        <p:txBody>
          <a:bodyPr>
            <a:normAutofit fontScale="90000"/>
          </a:bodyPr>
          <a:lstStyle/>
          <a:p>
            <a:r>
              <a:rPr lang="en-US" dirty="0"/>
              <a:t>CORPORATE INCOME TAX</a:t>
            </a:r>
            <a:br>
              <a:rPr lang="en-US" dirty="0"/>
            </a:br>
            <a:r>
              <a:rPr lang="en-US" sz="2500" dirty="0">
                <a:solidFill>
                  <a:schemeClr val="tx1">
                    <a:lumMod val="75000"/>
                    <a:lumOff val="25000"/>
                  </a:schemeClr>
                </a:solidFill>
              </a:rPr>
              <a:t>NET OPERATING LOSSES</a:t>
            </a:r>
            <a:endParaRPr lang="en-US" dirty="0">
              <a:solidFill>
                <a:schemeClr val="tx1">
                  <a:lumMod val="75000"/>
                  <a:lumOff val="25000"/>
                </a:schemeClr>
              </a:solidFill>
            </a:endParaRPr>
          </a:p>
        </p:txBody>
      </p:sp>
      <p:sp>
        <p:nvSpPr>
          <p:cNvPr id="5" name="TextBox 4">
            <a:extLst>
              <a:ext uri="{FF2B5EF4-FFF2-40B4-BE49-F238E27FC236}">
                <a16:creationId xmlns:a16="http://schemas.microsoft.com/office/drawing/2014/main" id="{852B4DE5-553D-3044-9B3A-96C84E3C46A5}"/>
              </a:ext>
            </a:extLst>
          </p:cNvPr>
          <p:cNvSpPr txBox="1"/>
          <p:nvPr/>
        </p:nvSpPr>
        <p:spPr>
          <a:xfrm>
            <a:off x="738415" y="1954202"/>
            <a:ext cx="4862285" cy="2923877"/>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14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Net operating loss carryforward and carryback provisions allow businesses experiencing losses one year to deduct them from another year’s profits, so that the tax is on average profitability</a:t>
            </a:r>
          </a:p>
          <a:p>
            <a:pPr marL="285750" indent="-285750">
              <a:lnSpc>
                <a:spcPct val="150000"/>
              </a:lnSpc>
              <a:buFont typeface="Arial" panose="020B0604020202020204" pitchFamily="34" charset="0"/>
              <a:buChar char="•"/>
            </a:pPr>
            <a:r>
              <a:rPr lang="en-US" sz="14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Most states provide 20 year or unlimited carryforwards, but few provide NOL carrybacks</a:t>
            </a:r>
          </a:p>
          <a:p>
            <a:pPr marL="285750" indent="-285750">
              <a:lnSpc>
                <a:spcPct val="150000"/>
              </a:lnSpc>
              <a:buFont typeface="Arial" panose="020B0604020202020204" pitchFamily="34" charset="0"/>
              <a:buChar char="•"/>
            </a:pPr>
            <a:r>
              <a:rPr lang="en-US" sz="14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The CARES Act, to which some states conform, temporarily establishes a 5-yr carryback</a:t>
            </a:r>
            <a:endParaRPr lang="en-US" sz="16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endParaRPr>
          </a:p>
          <a:p>
            <a:pPr marL="285750" indent="-285750">
              <a:buFont typeface="Arial" panose="020B0604020202020204" pitchFamily="34" charset="0"/>
              <a:buChar char="•"/>
            </a:pPr>
            <a:endParaRPr lang="en-US" sz="1600" dirty="0">
              <a:solidFill>
                <a:schemeClr val="bg1">
                  <a:lumMod val="75000"/>
                  <a:lumOff val="25000"/>
                </a:schemeClr>
              </a:solidFill>
            </a:endParaRPr>
          </a:p>
        </p:txBody>
      </p:sp>
      <p:pic>
        <p:nvPicPr>
          <p:cNvPr id="6" name="Picture 5">
            <a:extLst>
              <a:ext uri="{FF2B5EF4-FFF2-40B4-BE49-F238E27FC236}">
                <a16:creationId xmlns:a16="http://schemas.microsoft.com/office/drawing/2014/main" id="{399C7F82-EEB6-8044-9839-14DD4E96B07F}"/>
              </a:ext>
            </a:extLst>
          </p:cNvPr>
          <p:cNvPicPr>
            <a:picLocks noChangeAspect="1"/>
          </p:cNvPicPr>
          <p:nvPr/>
        </p:nvPicPr>
        <p:blipFill rotWithShape="1">
          <a:blip r:embed="rId2"/>
          <a:srcRect l="3468" r="3619"/>
          <a:stretch/>
        </p:blipFill>
        <p:spPr>
          <a:xfrm>
            <a:off x="5666017" y="1962366"/>
            <a:ext cx="4155622" cy="4764822"/>
          </a:xfrm>
          <a:prstGeom prst="rect">
            <a:avLst/>
          </a:prstGeom>
        </p:spPr>
      </p:pic>
    </p:spTree>
    <p:extLst>
      <p:ext uri="{BB962C8B-B14F-4D97-AF65-F5344CB8AC3E}">
        <p14:creationId xmlns:p14="http://schemas.microsoft.com/office/powerpoint/2010/main" val="16181385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F51AD06B-A02F-C342-BAD1-722D946FB8B0}"/>
              </a:ext>
            </a:extLst>
          </p:cNvPr>
          <p:cNvSpPr>
            <a:spLocks noGrp="1"/>
          </p:cNvSpPr>
          <p:nvPr>
            <p:ph type="title"/>
          </p:nvPr>
        </p:nvSpPr>
        <p:spPr>
          <a:xfrm>
            <a:off x="738415" y="855378"/>
            <a:ext cx="9173028" cy="320040"/>
          </a:xfrm>
        </p:spPr>
        <p:txBody>
          <a:bodyPr>
            <a:normAutofit fontScale="90000"/>
          </a:bodyPr>
          <a:lstStyle/>
          <a:p>
            <a:r>
              <a:rPr lang="en-US" dirty="0"/>
              <a:t>CORPORATE INCOME TAX</a:t>
            </a:r>
            <a:br>
              <a:rPr lang="en-US" dirty="0"/>
            </a:br>
            <a:r>
              <a:rPr lang="en-US" sz="2500" dirty="0">
                <a:solidFill>
                  <a:schemeClr val="tx1">
                    <a:lumMod val="75000"/>
                    <a:lumOff val="25000"/>
                  </a:schemeClr>
                </a:solidFill>
              </a:rPr>
              <a:t>COST RECOVERY (EXPENSING) AND INTEREST LIMITATION</a:t>
            </a:r>
            <a:endParaRPr lang="en-US" dirty="0">
              <a:solidFill>
                <a:schemeClr val="tx1">
                  <a:lumMod val="75000"/>
                  <a:lumOff val="25000"/>
                </a:schemeClr>
              </a:solidFill>
            </a:endParaRPr>
          </a:p>
        </p:txBody>
      </p:sp>
      <p:sp>
        <p:nvSpPr>
          <p:cNvPr id="5" name="TextBox 4">
            <a:extLst>
              <a:ext uri="{FF2B5EF4-FFF2-40B4-BE49-F238E27FC236}">
                <a16:creationId xmlns:a16="http://schemas.microsoft.com/office/drawing/2014/main" id="{19321446-599C-B84E-B92A-EE0FE8542ECA}"/>
              </a:ext>
            </a:extLst>
          </p:cNvPr>
          <p:cNvSpPr txBox="1"/>
          <p:nvPr/>
        </p:nvSpPr>
        <p:spPr>
          <a:xfrm>
            <a:off x="738415" y="1954202"/>
            <a:ext cx="4862285" cy="4585871"/>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14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Corporate income taxes are intended to be on net income, requiring a deduction for business expenses, including purchases of capital assets (cost recovery)</a:t>
            </a:r>
          </a:p>
          <a:p>
            <a:pPr marL="285750" indent="-285750">
              <a:lnSpc>
                <a:spcPct val="150000"/>
              </a:lnSpc>
              <a:buFont typeface="Arial" panose="020B0604020202020204" pitchFamily="34" charset="0"/>
              <a:buChar char="•"/>
            </a:pPr>
            <a:r>
              <a:rPr lang="en-US" sz="14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Some business expenses (like payroll) are deducted immediately, but assets were historically deducted across long depreciation schedules</a:t>
            </a:r>
          </a:p>
          <a:p>
            <a:pPr marL="285750" indent="-285750">
              <a:lnSpc>
                <a:spcPct val="150000"/>
              </a:lnSpc>
              <a:buFont typeface="Arial" panose="020B0604020202020204" pitchFamily="34" charset="0"/>
              <a:buChar char="•"/>
            </a:pPr>
            <a:r>
              <a:rPr lang="en-US" sz="14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Federal reforms first adopted “bonus depreciation” and then full expensing for short-lived capital assets (machinery and equipment)</a:t>
            </a:r>
          </a:p>
          <a:p>
            <a:pPr marL="285750" indent="-285750">
              <a:lnSpc>
                <a:spcPct val="150000"/>
              </a:lnSpc>
              <a:buFont typeface="Arial" panose="020B0604020202020204" pitchFamily="34" charset="0"/>
              <a:buChar char="•"/>
            </a:pPr>
            <a:r>
              <a:rPr lang="en-US" sz="14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TCJA also capped interest deductions at 30% of EBITDA</a:t>
            </a:r>
          </a:p>
          <a:p>
            <a:pPr marL="285750" indent="-285750">
              <a:lnSpc>
                <a:spcPct val="150000"/>
              </a:lnSpc>
              <a:buFont typeface="Arial" panose="020B0604020202020204" pitchFamily="34" charset="0"/>
              <a:buChar char="•"/>
            </a:pPr>
            <a:endParaRPr lang="en-US" sz="14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endParaRPr>
          </a:p>
          <a:p>
            <a:pPr marL="285750" indent="-285750">
              <a:lnSpc>
                <a:spcPct val="150000"/>
              </a:lnSpc>
              <a:buFont typeface="Arial" panose="020B0604020202020204" pitchFamily="34" charset="0"/>
              <a:buChar char="•"/>
            </a:pPr>
            <a:endParaRPr lang="en-US" sz="16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endParaRPr>
          </a:p>
          <a:p>
            <a:pPr marL="285750" indent="-285750">
              <a:buFont typeface="Arial" panose="020B0604020202020204" pitchFamily="34" charset="0"/>
              <a:buChar char="•"/>
            </a:pPr>
            <a:endParaRPr lang="en-US" sz="1600" dirty="0">
              <a:solidFill>
                <a:schemeClr val="bg1">
                  <a:lumMod val="75000"/>
                  <a:lumOff val="25000"/>
                </a:schemeClr>
              </a:solidFill>
            </a:endParaRPr>
          </a:p>
        </p:txBody>
      </p:sp>
      <p:pic>
        <p:nvPicPr>
          <p:cNvPr id="6" name="Picture 2" descr="State tax treatment of capital investment (Full expensing and interest limitation)">
            <a:extLst>
              <a:ext uri="{FF2B5EF4-FFF2-40B4-BE49-F238E27FC236}">
                <a16:creationId xmlns:a16="http://schemas.microsoft.com/office/drawing/2014/main" id="{3457799F-B299-FD45-B7D4-768425C4332A}"/>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4445"/>
          <a:stretch/>
        </p:blipFill>
        <p:spPr bwMode="auto">
          <a:xfrm>
            <a:off x="5600700" y="1954201"/>
            <a:ext cx="5363004" cy="4517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52075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1186</TotalTime>
  <Words>1119</Words>
  <Application>Microsoft Office PowerPoint</Application>
  <PresentationFormat>Widescreen</PresentationFormat>
  <Paragraphs>95</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Lato</vt:lpstr>
      <vt:lpstr>Lato Medium</vt:lpstr>
      <vt:lpstr>Office Theme</vt:lpstr>
      <vt:lpstr>State Tax Policy  Boot Camp</vt:lpstr>
      <vt:lpstr>INDIVIDUAL INCOME TAX INCOME STARTING POINT AND CONFORMITY</vt:lpstr>
      <vt:lpstr>INDIVIDUAL INCOME TAX BASIC ADJUSTMENTS AND INDEXATION</vt:lpstr>
      <vt:lpstr>INDIVIDUAL INCOME TAX DOMICILE, MOBILE WORKFORCE, &amp; CONVENIENCE RULES</vt:lpstr>
      <vt:lpstr>INDIVIDUAL INCOME TAX ECONOMIC IMPLICATIONS</vt:lpstr>
      <vt:lpstr>CORPORATE INCOME TAX NEXUS AND APPORTIONMENT</vt:lpstr>
      <vt:lpstr>CORPORATE INCOME TAX THROWBACK AND THROWOUT RULES</vt:lpstr>
      <vt:lpstr>CORPORATE INCOME TAX NET OPERATING LOSSES</vt:lpstr>
      <vt:lpstr>CORPORATE INCOME TAX COST RECOVERY (EXPENSING) AND INTEREST LIMITATION</vt:lpstr>
      <vt:lpstr>CORPORATE INCOME TAX GLOBAL INTANGIBLE LOW-TAXED INCOME (GILTI)</vt:lpstr>
      <vt:lpstr>CORPORATE INCOME TAX ECONOMIC CONSIDERATIONS</vt:lpstr>
      <vt:lpstr>UNEMPLOYMENT INSURANCE TAXES OVERVIEW OF UI TAXATION</vt:lpstr>
      <vt:lpstr>UNEMPLOYMENT INSURANCE TAXES EXPERIENCE RATINGS</vt:lpstr>
      <vt:lpstr>UNEMPLOYMENT INSURANCE TAXES ECONOMIC CONSIDERATIONS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Carvajal</dc:creator>
  <cp:lastModifiedBy>Jared Walczak</cp:lastModifiedBy>
  <cp:revision>14</cp:revision>
  <dcterms:created xsi:type="dcterms:W3CDTF">2020-03-27T16:09:40Z</dcterms:created>
  <dcterms:modified xsi:type="dcterms:W3CDTF">2021-02-16T13:44:39Z</dcterms:modified>
</cp:coreProperties>
</file>