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81" r:id="rId6"/>
    <p:sldId id="275" r:id="rId7"/>
    <p:sldId id="265" r:id="rId8"/>
    <p:sldId id="264" r:id="rId9"/>
    <p:sldId id="280" r:id="rId10"/>
    <p:sldId id="266" r:id="rId11"/>
    <p:sldId id="276" r:id="rId12"/>
    <p:sldId id="261" r:id="rId13"/>
    <p:sldId id="270" r:id="rId14"/>
    <p:sldId id="277" r:id="rId15"/>
    <p:sldId id="262" r:id="rId16"/>
    <p:sldId id="267" r:id="rId17"/>
    <p:sldId id="263" r:id="rId18"/>
    <p:sldId id="268" r:id="rId19"/>
    <p:sldId id="272" r:id="rId20"/>
    <p:sldId id="274" r:id="rId21"/>
    <p:sldId id="273" r:id="rId22"/>
    <p:sldId id="269" r:id="rId23"/>
    <p:sldId id="271" r:id="rId24"/>
    <p:sldId id="283" r:id="rId25"/>
    <p:sldId id="27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ewsreader ExtraBold" panose="020B0604020202020204" charset="0"/>
      <p:bold r:id="rId32"/>
      <p:italic r:id="rId33"/>
      <p:boldItalic r:id="rId34"/>
    </p:embeddedFont>
    <p:embeddedFont>
      <p:font typeface="Newsreader SemiBold" panose="020B060402020202020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9A98A9-0BBC-FF31-DB04-1C1DF9481ECB}" name="Noah Peterson" initials="NP" userId="S::npeterson@taxfoundation.org::4b9a6562-2bd9-4a7a-88b5-c1b1026170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860"/>
    <a:srgbClr val="235485"/>
    <a:srgbClr val="FFD53D"/>
    <a:srgbClr val="0094FF"/>
    <a:srgbClr val="0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4"/>
    <p:restoredTop sz="88319" autoAdjust="0"/>
  </p:normalViewPr>
  <p:slideViewPr>
    <p:cSldViewPr snapToGrid="0" snapToObjects="1">
      <p:cViewPr varScale="1">
        <p:scale>
          <a:sx n="78" d="100"/>
          <a:sy n="78" d="100"/>
        </p:scale>
        <p:origin x="52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4D46-1E07-4B5B-86A5-F26ECD4B75B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2E202-C168-4556-A125-BC4DC0C1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9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2E202-C168-4556-A125-BC4DC0C1CB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E95-3BEB-044D-BF85-E6910E15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7693"/>
            <a:ext cx="9144000" cy="1973223"/>
          </a:xfrm>
          <a:ln>
            <a:noFill/>
          </a:ln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Newsreader ExtraBold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4932-9E28-AF4B-A425-848F56C6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6"/>
            <a:ext cx="9144000" cy="1368398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2DE438-4CEF-894C-A884-2A2193F0A5B4}"/>
              </a:ext>
            </a:extLst>
          </p:cNvPr>
          <p:cNvCxnSpPr/>
          <p:nvPr userDrawn="1"/>
        </p:nvCxnSpPr>
        <p:spPr>
          <a:xfrm>
            <a:off x="1524000" y="3892705"/>
            <a:ext cx="9144000" cy="0"/>
          </a:xfrm>
          <a:prstGeom prst="line">
            <a:avLst/>
          </a:prstGeom>
          <a:ln w="38100">
            <a:solidFill>
              <a:srgbClr val="FFD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CE6AED-9EB3-0F30-789E-93916819E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867" y="260110"/>
            <a:ext cx="3435789" cy="5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9F5-2F4C-CB43-8B6A-42EED32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u="none">
                <a:solidFill>
                  <a:srgbClr val="163860"/>
                </a:solidFill>
                <a:latin typeface="Newsreader SemiBold" panose="02000000000000000000" pitchFamily="2" charset="77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8508-1904-BC4B-987E-9A018C6E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lvl1pPr>
            <a:lvl2pPr>
              <a:defRPr b="0" i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lvl2pPr>
            <a:lvl3pPr>
              <a:defRPr b="0" i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lvl3pPr>
            <a:lvl4pPr>
              <a:defRPr b="0" i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A9C0-C334-58DF-21FE-C1C5F866B504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4994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EEB-C65D-E641-A07B-EED286E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3BCE-89AD-B04A-B5CB-578B993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B2846-2DDB-C021-5A34-5E5685FD8D1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44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BDE-07ED-824C-885A-958D5D28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61-1416-FD4B-81E6-01B7FA87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A132-7A29-BA43-A39E-093E390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91910-9418-B6FC-F342-95423E15BE2E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9583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7146-73E2-D84A-A412-DCACED7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EE7-AF8D-A84C-BED3-50727832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FCD6-D909-CB41-9A44-ACE93801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87D0-77F6-3742-9BF2-B42DA65D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0680-283B-4847-A386-72094353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CD6EE-AC94-CF26-337A-F5F16D66593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7071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326A-E63E-004D-91F0-EB6D503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2393706-CFB9-9340-9E18-2543963AFE1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31900" y="1954213"/>
            <a:ext cx="9269413" cy="3300412"/>
          </a:xfrm>
        </p:spPr>
        <p:txBody>
          <a:bodyPr/>
          <a:lstStyle>
            <a:lvl1pPr marL="0" indent="0">
              <a:buNone/>
              <a:defRPr b="0" i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FC9AE-1E89-1A07-7D5A-82DFDC7F7542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2388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43C-2755-AE49-8480-338B84C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6B8-6C55-534D-B1FC-F1F3396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B8E4-9437-AB48-9216-CF89E615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02266-44EF-E6D9-4C8F-2288B496002A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885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AF64-6BAC-0748-AFCD-3963128C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3D06D-5E40-2E47-BA60-B2F94014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8CA2-7429-5A4D-9362-51A2CBA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CAAC-6931-0992-386C-5C8398E05783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6118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6184-739C-CE47-97A5-205BF0F1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1638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CE020-A2CB-3AF3-71C6-CFB093C4E237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0" i="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11966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745EB-55C9-DE4A-9784-29B879D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196A-31C8-3345-951D-613AA25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63860"/>
          </a:solidFill>
          <a:latin typeface="Newsreader SemiBold" panose="02000000000000000000" pitchFamily="2" charset="77"/>
          <a:ea typeface="Roboto" panose="02000000000000000000" pitchFamily="2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Newsreader SemiBold" panose="02000000000000000000" pitchFamily="2" charset="77"/>
              </a:rPr>
              <a:t>Considerations for Improving Indiana’s Tax Structure and Competitiveness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5"/>
            <a:ext cx="9144000" cy="1845089"/>
          </a:xfrm>
        </p:spPr>
        <p:txBody>
          <a:bodyPr>
            <a:normAutofit/>
          </a:bodyPr>
          <a:lstStyle/>
          <a:p>
            <a:r>
              <a:rPr lang="en-US" dirty="0"/>
              <a:t>Andrey Yushkov, Katherine Loughead</a:t>
            </a:r>
          </a:p>
          <a:p>
            <a:r>
              <a:rPr lang="en-US" dirty="0"/>
              <a:t>Senior Policy Analysts</a:t>
            </a:r>
          </a:p>
          <a:p>
            <a:r>
              <a:rPr lang="en-US" dirty="0" err="1"/>
              <a:t>ayushkov@taxfoundation.org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loughead@taxfoundation.org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6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Individual 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Indiana is one of 11 states with a flat (single-rate) individual income tax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PIT rate in Indiana (3.15%) is one of the lowest of those states taxing wages, after AZ and ND at 2.5% and PA at 3.07%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However, 9 states, including TN, FL, and TX, do not tax wage and salary income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3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Individual Income Tax – State vs. Counties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875FF-C174-68CC-2A06-EB210CCB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189" y="1892096"/>
            <a:ext cx="3681016" cy="41417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State PIT rate declined from 3.4% to 3.15% in 2014-2023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At the same time, the income tax rate in some counties increased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LIT in Randolph County increased from 1.5% to 3%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LIT in Monroe County increased from 1.06% to 2.04%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20982-E920-3E28-488E-C63BD222716F}"/>
              </a:ext>
            </a:extLst>
          </p:cNvPr>
          <p:cNvSpPr txBox="1"/>
          <p:nvPr/>
        </p:nvSpPr>
        <p:spPr>
          <a:xfrm>
            <a:off x="993795" y="6137255"/>
            <a:ext cx="4222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Source: Indiana’s Department of Local Government Finance</a:t>
            </a:r>
          </a:p>
        </p:txBody>
      </p:sp>
      <p:pic>
        <p:nvPicPr>
          <p:cNvPr id="9" name="Picture 8" descr="A graph of income tax rate&#10;&#10;Description automatically generated with medium confidence">
            <a:extLst>
              <a:ext uri="{FF2B5EF4-FFF2-40B4-BE49-F238E27FC236}">
                <a16:creationId xmlns:a16="http://schemas.microsoft.com/office/drawing/2014/main" id="{CDA66BD7-B856-EA08-F9AE-81D76D663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02" b="5741"/>
          <a:stretch/>
        </p:blipFill>
        <p:spPr>
          <a:xfrm>
            <a:off x="993795" y="1876803"/>
            <a:ext cx="6523394" cy="41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69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Individual Income Tax – Reform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Reduce the PIT rate according to the statutory schedule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further incremental reductions if the sales tax base is broadened and sales tax collections increase above estimates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Index the personal exemption for inflation and potentially increase it (currently, one of the lowest in the nation)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Reform the local income tax system (e.g., switch to LOST or limit county rate growth)</a:t>
            </a:r>
          </a:p>
        </p:txBody>
      </p:sp>
    </p:spTree>
    <p:extLst>
      <p:ext uri="{BB962C8B-B14F-4D97-AF65-F5344CB8AC3E}">
        <p14:creationId xmlns:p14="http://schemas.microsoft.com/office/powerpoint/2010/main" val="97100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PIT – Indexing and/or Increasing the Personal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Seventeen states index SD or PE to inflation; Indiana doesn’t</a:t>
            </a:r>
          </a:p>
          <a:p>
            <a:pPr>
              <a:lnSpc>
                <a:spcPct val="150000"/>
              </a:lnSpc>
            </a:pPr>
            <a:r>
              <a:rPr lang="en-US" dirty="0"/>
              <a:t>Between 2018 and 2023: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AZ increased its SD + PE from $14,736 to $27,700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KY increased its SD from $2,480 to $5,540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MI increased its PE from $8,100 to $10,000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GA is scheduled to replace its SD + PE ($13,400 in 2018) with SD ($18,500 in 2024)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IN, PE remained constant at $2,000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* All values shown are for </a:t>
            </a:r>
            <a:r>
              <a:rPr lang="en-US" i="1" dirty="0"/>
              <a:t>married couples filing jointly</a:t>
            </a:r>
          </a:p>
        </p:txBody>
      </p:sp>
    </p:spTree>
    <p:extLst>
      <p:ext uri="{BB962C8B-B14F-4D97-AF65-F5344CB8AC3E}">
        <p14:creationId xmlns:p14="http://schemas.microsoft.com/office/powerpoint/2010/main" val="248609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PIT– Reform the Local Income Tax and Consider a Local Option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Many comparable states allow their localities to impose and collect local option sales taxes, but not local income taxes (IL, AZ, GA, NC, OK)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Limiting county income tax rate growth is a prerequisite of any future income tax reform; otherwise, effective tax burden would not go down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At the local level, switching from taxing income to taxing consumption would make the tax code simpler and more neutral, increasing tax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319819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Corporate 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flat 4.9% corporate income tax rate in Indiana is already one of the lowest in the nation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state uses a single sales factor apportionment formula and does not have throwback/</a:t>
            </a:r>
            <a:r>
              <a:rPr lang="en-US" sz="2400" dirty="0" err="1"/>
              <a:t>throwout</a:t>
            </a:r>
            <a:r>
              <a:rPr lang="en-US" sz="2400" dirty="0"/>
              <a:t> rules, which makes it more competitive for in-state businesses</a:t>
            </a:r>
          </a:p>
        </p:txBody>
      </p:sp>
    </p:spTree>
    <p:extLst>
      <p:ext uri="{BB962C8B-B14F-4D97-AF65-F5344CB8AC3E}">
        <p14:creationId xmlns:p14="http://schemas.microsoft.com/office/powerpoint/2010/main" val="408708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Corporate Income Tax – Reform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Consider reducing the corporate income tax rate to remain competitive nationally (tax rates are lower in comparable states: 0% in OH*, 2.5% in NC, 4% in OK, 4.65% in UT)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adopting full expensing to allow businesses to immediately deduct the full cost of certain investments in new technology, equipment, or buildings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* OH does not levy a CIT but does levy a gross receipts tax (GRT)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6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Sales and Use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Indiana has one of the highest state sales and use tax rates at 7% (tied for #2 after California)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However, since Indiana localities cannot impose local option sales taxes, the combined rate is #25 in the nation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Indiana, more than in several comparable states (KY, TN, UT), many consumer services are tax-exempt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As of 2021, Indiana’s sales tax breadth is ~38%</a:t>
            </a:r>
          </a:p>
        </p:txBody>
      </p:sp>
    </p:spTree>
    <p:extLst>
      <p:ext uri="{BB962C8B-B14F-4D97-AF65-F5344CB8AC3E}">
        <p14:creationId xmlns:p14="http://schemas.microsoft.com/office/powerpoint/2010/main" val="165607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Sales and Use Taxes – Reform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Consider broadening the sales and use tax base, e.g., by making consumer services (and not business inputs) taxable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Eliminate 200 transactions from the state’s economic nexus threshold (good practice in recent years; helps reduce administrative complexity for small remote sellers)</a:t>
            </a:r>
          </a:p>
        </p:txBody>
      </p:sp>
    </p:spTree>
    <p:extLst>
      <p:ext uri="{BB962C8B-B14F-4D97-AF65-F5344CB8AC3E}">
        <p14:creationId xmlns:p14="http://schemas.microsoft.com/office/powerpoint/2010/main" val="57062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Sales Tax Base Broadening – KY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From 2017-2023, KY significantly broadened its sales tax base by 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akin</a:t>
            </a:r>
            <a:r>
              <a:rPr lang="en-US" sz="2400" dirty="0"/>
              <a:t>g 30+ personal services taxable while keeping the rate constant at 6%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As a result, KY’s sales and use tax collections from 2017-2023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by 31.5% </a:t>
            </a:r>
            <a:r>
              <a:rPr lang="en-US" sz="2400" dirty="0"/>
              <a:t>(in real $)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Indiana, collections only grew by 13.5% during the same period</a:t>
            </a:r>
          </a:p>
        </p:txBody>
      </p:sp>
    </p:spTree>
    <p:extLst>
      <p:ext uri="{BB962C8B-B14F-4D97-AF65-F5344CB8AC3E}">
        <p14:creationId xmlns:p14="http://schemas.microsoft.com/office/powerpoint/2010/main" val="38210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About the Tax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Principles of Sound Tax Policy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Simplicity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Transparency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Neutrality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E34AB-8D80-FDCE-471F-B360BA1A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718" y="2887579"/>
            <a:ext cx="6551655" cy="2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8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Sales Tax Base Broadening – Kentucky Example</a:t>
            </a:r>
          </a:p>
        </p:txBody>
      </p:sp>
      <p:pic>
        <p:nvPicPr>
          <p:cNvPr id="5" name="Picture 4" descr="A graph showing the growth of the state of kentucky&#10;&#10;Description automatically generated">
            <a:extLst>
              <a:ext uri="{FF2B5EF4-FFF2-40B4-BE49-F238E27FC236}">
                <a16:creationId xmlns:a16="http://schemas.microsoft.com/office/drawing/2014/main" id="{B72CF992-9333-D1E0-12A4-09D32F063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48" b="6180"/>
          <a:stretch/>
        </p:blipFill>
        <p:spPr>
          <a:xfrm>
            <a:off x="2437715" y="1565081"/>
            <a:ext cx="7316569" cy="46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Sales and Use Taxes – Economic Nexus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Several states, including AZ, KS, OK, TN, and WI, have eliminated (or never had) the transaction threshold (typically, of 200 transactions) from their definition of economic nexus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This has reduced administrative complexity for smaller remote sellers and tax administrators alike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Indiana can follow suit and eliminate the transaction threshold</a:t>
            </a:r>
          </a:p>
        </p:txBody>
      </p:sp>
    </p:spTree>
    <p:extLst>
      <p:ext uri="{BB962C8B-B14F-4D97-AF65-F5344CB8AC3E}">
        <p14:creationId xmlns:p14="http://schemas.microsoft.com/office/powerpoint/2010/main" val="332448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Property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Indiana’s real property taxes are among the most efficient in the nation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Indiana’s property tax collections per capita and effective property tax rates on owner-occupied housing are below the national average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Indiana does not impose estate, inheritance, or gift taxes</a:t>
            </a:r>
          </a:p>
        </p:txBody>
      </p:sp>
    </p:spTree>
    <p:extLst>
      <p:ext uri="{BB962C8B-B14F-4D97-AF65-F5344CB8AC3E}">
        <p14:creationId xmlns:p14="http://schemas.microsoft.com/office/powerpoint/2010/main" val="300757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Property Taxes – Reform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Preserve the current system of real property taxation, since property taxes are a stable and important source of revenue for local governments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further increasing the $80,000 </a:t>
            </a:r>
            <a:r>
              <a:rPr lang="en-US" sz="2400" i="1" dirty="0"/>
              <a:t>de minimis </a:t>
            </a:r>
            <a:r>
              <a:rPr lang="en-US" sz="2400" dirty="0"/>
              <a:t>exemption or indexing it to inflation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eliminating the 30 percent floor on depreciation of business equipment for TPP tax purposes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gradually eliminating the tax on tangible personal property</a:t>
            </a:r>
          </a:p>
        </p:txBody>
      </p:sp>
    </p:spTree>
    <p:extLst>
      <p:ext uri="{BB962C8B-B14F-4D97-AF65-F5344CB8AC3E}">
        <p14:creationId xmlns:p14="http://schemas.microsoft.com/office/powerpoint/2010/main" val="62486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Indiana’s tax code is structured in a relatively sound manner thanks to years of pro-growth reforms, but additional improvements should be considered to make the state even more economically competitive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Maintaining a well-structured tax code is one of the best policy options available for states that wish to attract steady economic development and sustain a trajectory of consistent job growth, wage growth, and economic growth over the long run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39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ewsreader SemiBold" panose="02000000000000000000" pitchFamily="2" charset="77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5"/>
            <a:ext cx="9144000" cy="1845089"/>
          </a:xfrm>
        </p:spPr>
        <p:txBody>
          <a:bodyPr>
            <a:normAutofit/>
          </a:bodyPr>
          <a:lstStyle/>
          <a:p>
            <a:r>
              <a:rPr lang="en-US" dirty="0"/>
              <a:t>Andrey Yushkov, Katherine Loughead</a:t>
            </a:r>
          </a:p>
          <a:p>
            <a:r>
              <a:rPr lang="en-US" dirty="0"/>
              <a:t>Senior Policy Analysts</a:t>
            </a:r>
          </a:p>
          <a:p>
            <a:r>
              <a:rPr lang="en-US" dirty="0"/>
              <a:t>ayushkov@taxfoundation.org </a:t>
            </a:r>
            <a:br>
              <a:rPr lang="en-US" dirty="0"/>
            </a:br>
            <a:r>
              <a:rPr lang="en-US" dirty="0"/>
              <a:t>loughead@taxfoundation.org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3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A92C-13DB-C8DC-08A2-C6B00FCF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Indiana’s Current Tax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A8111-0A85-1F3D-B83B-708EDFC0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2110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Indiana’s tax system is already highly competitive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state ranks 9</a:t>
            </a:r>
            <a:r>
              <a:rPr lang="en-US" sz="2400" baseline="30000" dirty="0"/>
              <a:t>th</a:t>
            </a:r>
            <a:r>
              <a:rPr lang="en-US" sz="2400" dirty="0"/>
              <a:t> overall on the 2023 </a:t>
            </a:r>
            <a:r>
              <a:rPr lang="en-US" sz="2400" i="1" dirty="0"/>
              <a:t>State Business Tax Climate Index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Indiana has one of the most efficient property tax systems in the nation and performs well on individual and corporate income tax components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Indiana has the lowest PIT and CIT rates among its neighbors (note: Ohio does not have a CIT)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BB55B-C821-A8D9-1261-38C4B2718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9" t="828" r="4968"/>
          <a:stretch/>
        </p:blipFill>
        <p:spPr>
          <a:xfrm>
            <a:off x="8574832" y="1690688"/>
            <a:ext cx="3194969" cy="41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A92C-13DB-C8DC-08A2-C6B00FCF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Indiana’s Current Tax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A8111-0A85-1F3D-B83B-708EDFC0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2110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Indiana is on the right track with its recent individual and corporate income tax changes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Several structural pro-growth reforms are worth considering to improve Indiana’s competitiveness even further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69CC9-BE22-93B0-64E2-384F4A3F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25" y="2009573"/>
            <a:ext cx="3939184" cy="28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90F054-0BAF-28C8-E7EF-3E7AE635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11" y="1840784"/>
            <a:ext cx="4491222" cy="40151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Revenue structure has been stable in 2014-2023 (and up to 2025, according to revenue projections)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Sales and use taxes account for about 50% of revenues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PIT fluctuates at 34-38%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CIT is at 5-7%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All other sources are &lt;10%</a:t>
            </a:r>
            <a:endParaRPr lang="en-US" sz="2400" dirty="0"/>
          </a:p>
        </p:txBody>
      </p:sp>
      <p:pic>
        <p:nvPicPr>
          <p:cNvPr id="5" name="Picture 4" descr="A graph of sales and tax&#10;&#10;Description automatically generated">
            <a:extLst>
              <a:ext uri="{FF2B5EF4-FFF2-40B4-BE49-F238E27FC236}">
                <a16:creationId xmlns:a16="http://schemas.microsoft.com/office/drawing/2014/main" id="{C16160BD-1BF7-D9B5-81C2-8C4D59CB6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3" b="6128"/>
          <a:stretch/>
        </p:blipFill>
        <p:spPr>
          <a:xfrm>
            <a:off x="838200" y="1346447"/>
            <a:ext cx="6329104" cy="5003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5C8BE-617A-6792-DA1E-48748127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Indiana’s Current Tax Landscape</a:t>
            </a:r>
          </a:p>
        </p:txBody>
      </p:sp>
    </p:spTree>
    <p:extLst>
      <p:ext uri="{BB962C8B-B14F-4D97-AF65-F5344CB8AC3E}">
        <p14:creationId xmlns:p14="http://schemas.microsoft.com/office/powerpoint/2010/main" val="352083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989C2-75C4-FC75-3924-AE86874E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88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Pros and Cons of Major Revenue Sources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B4639C3-F56F-61AF-1C70-A3C85F92D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34864"/>
              </p:ext>
            </p:extLst>
          </p:nvPr>
        </p:nvGraphicFramePr>
        <p:xfrm>
          <a:off x="701749" y="1550035"/>
          <a:ext cx="10652051" cy="5244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991">
                  <a:extLst>
                    <a:ext uri="{9D8B030D-6E8A-4147-A177-3AD203B41FA5}">
                      <a16:colId xmlns:a16="http://schemas.microsoft.com/office/drawing/2014/main" val="756876148"/>
                    </a:ext>
                  </a:extLst>
                </a:gridCol>
                <a:gridCol w="3236926">
                  <a:extLst>
                    <a:ext uri="{9D8B030D-6E8A-4147-A177-3AD203B41FA5}">
                      <a16:colId xmlns:a16="http://schemas.microsoft.com/office/drawing/2014/main" val="2910188804"/>
                    </a:ext>
                  </a:extLst>
                </a:gridCol>
                <a:gridCol w="3186567">
                  <a:extLst>
                    <a:ext uri="{9D8B030D-6E8A-4147-A177-3AD203B41FA5}">
                      <a16:colId xmlns:a16="http://schemas.microsoft.com/office/drawing/2014/main" val="3559006431"/>
                    </a:ext>
                  </a:extLst>
                </a:gridCol>
                <a:gridCol w="3186567">
                  <a:extLst>
                    <a:ext uri="{9D8B030D-6E8A-4147-A177-3AD203B41FA5}">
                      <a16:colId xmlns:a16="http://schemas.microsoft.com/office/drawing/2014/main" val="2907513953"/>
                    </a:ext>
                  </a:extLst>
                </a:gridCol>
              </a:tblGrid>
              <a:tr h="414977">
                <a:tc>
                  <a:txBody>
                    <a:bodyPr/>
                    <a:lstStyle/>
                    <a:p>
                      <a:endParaRPr lang="en-US" sz="1600" b="0" i="0" dirty="0"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Individual Income Taxes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Corporate Income Taxes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Sales and Use Taxes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245032"/>
                  </a:ext>
                </a:extLst>
              </a:tr>
              <a:tr h="2543193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1638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Pros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Major source of state revenues (~35%)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Easily defined and broad tax base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Adjustable to various individual and family characteristics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Allow to treat corporate profits separately from individual 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Major &amp; stable source of state revenues (~32%)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Broad tax base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Are less distortive than income taxes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Ideally, are imposed on final consumption and incentivize saving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891108"/>
                  </a:ext>
                </a:extLst>
              </a:tr>
              <a:tr h="2012352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Cons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Disincentivize saving and investing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Hard to compete with the states that don’t impose PIT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In most cases, violates simplicity and neutrality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Only a minor source of state revenues (&lt;5%)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Volatile during crises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Nonneutral and harmful for businesses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May lead to tax avoidance and evasion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If designed incorrectly, may lead to tax pyramiding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Typically, treat goods and services differently (although both can be final consumption)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800" b="0" i="0" dirty="0"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403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4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90F054-0BAF-28C8-E7EF-3E7AE635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223" y="1446245"/>
            <a:ext cx="4945855" cy="50777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Rate Reductions Since 2021: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Twenty-six states cut individual income tax rates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Thirteen states cut corporate income tax rates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Two states (New Mexico and South Dakota) cut sales and use tax rates</a:t>
            </a:r>
            <a:endParaRPr lang="en-US" sz="2400" dirty="0"/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BB44F53A-BC39-A340-2197-75B689BE5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45"/>
          <a:stretch/>
        </p:blipFill>
        <p:spPr>
          <a:xfrm>
            <a:off x="790859" y="1690688"/>
            <a:ext cx="5486779" cy="470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2FF44-3FBC-0DA0-0640-746D49F4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88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State Tax Landscape has Grown Highly Competitive</a:t>
            </a:r>
          </a:p>
        </p:txBody>
      </p:sp>
    </p:spTree>
    <p:extLst>
      <p:ext uri="{BB962C8B-B14F-4D97-AF65-F5344CB8AC3E}">
        <p14:creationId xmlns:p14="http://schemas.microsoft.com/office/powerpoint/2010/main" val="76141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A92C-13DB-C8DC-08A2-C6B00FCF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State Tax Landscape has Grown Highly Competitive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91F4A0-670C-C980-4AE0-0B719FA2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Other states are making structural improvements to their tax codes by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Adopting full expensing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Eliminating throwback and </a:t>
            </a:r>
            <a:r>
              <a:rPr lang="en-US" dirty="0" err="1"/>
              <a:t>throwout</a:t>
            </a:r>
            <a:r>
              <a:rPr lang="en-US" dirty="0"/>
              <a:t> rules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Eliminating capital stock taxes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Improving treatment of business tangible property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Raising nonresident withholding thresholds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7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90F054-0BAF-28C8-E7EF-3E7AE635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3" y="1854969"/>
            <a:ext cx="4333461" cy="3804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Recent trend: Americans relocate from high- to low-tax states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Indiana has a positive “migration balance” with higher tax burden states and a negative “migration balance” with lower tax burden states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Indiana’s tax burden is 9.3%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D5CFF-A45A-9F6F-69CA-6AA9CBE8379B}"/>
              </a:ext>
            </a:extLst>
          </p:cNvPr>
          <p:cNvSpPr txBox="1"/>
          <p:nvPr/>
        </p:nvSpPr>
        <p:spPr>
          <a:xfrm>
            <a:off x="1017710" y="5958914"/>
            <a:ext cx="4307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Sources: 2021 American Community Survey, Tax Foundation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4F0A8E-76B7-4FBF-E164-37596A302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6370"/>
              </p:ext>
            </p:extLst>
          </p:nvPr>
        </p:nvGraphicFramePr>
        <p:xfrm>
          <a:off x="1017710" y="2707835"/>
          <a:ext cx="5476106" cy="3022065"/>
        </p:xfrm>
        <a:graphic>
          <a:graphicData uri="http://schemas.openxmlformats.org/drawingml/2006/table">
            <a:tbl>
              <a:tblPr firstRow="1" firstCol="1" bandRow="1"/>
              <a:tblGrid>
                <a:gridCol w="1824848">
                  <a:extLst>
                    <a:ext uri="{9D8B030D-6E8A-4147-A177-3AD203B41FA5}">
                      <a16:colId xmlns:a16="http://schemas.microsoft.com/office/drawing/2014/main" val="835995733"/>
                    </a:ext>
                  </a:extLst>
                </a:gridCol>
                <a:gridCol w="1825629">
                  <a:extLst>
                    <a:ext uri="{9D8B030D-6E8A-4147-A177-3AD203B41FA5}">
                      <a16:colId xmlns:a16="http://schemas.microsoft.com/office/drawing/2014/main" val="820860439"/>
                    </a:ext>
                  </a:extLst>
                </a:gridCol>
                <a:gridCol w="1825629">
                  <a:extLst>
                    <a:ext uri="{9D8B030D-6E8A-4147-A177-3AD203B41FA5}">
                      <a16:colId xmlns:a16="http://schemas.microsoft.com/office/drawing/2014/main" val="1819787155"/>
                    </a:ext>
                  </a:extLst>
                </a:gridCol>
              </a:tblGrid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State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Net Migration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Tax Burden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860351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Illinois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rgbClr val="23548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+19,083</a:t>
                      </a:r>
                      <a:endParaRPr lang="en-US" sz="1800" b="0" i="0" kern="100" dirty="0">
                        <a:solidFill>
                          <a:srgbClr val="235485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12.9%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854508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Ohio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rgbClr val="23548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+4,578</a:t>
                      </a:r>
                      <a:endParaRPr lang="en-US" sz="1800" b="0" i="0" kern="100" dirty="0">
                        <a:solidFill>
                          <a:srgbClr val="235485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10.0%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531282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Kentucky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00" dirty="0">
                          <a:solidFill>
                            <a:srgbClr val="23548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+1,932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9.6%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828669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California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rgbClr val="23548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+1,816</a:t>
                      </a:r>
                      <a:endParaRPr lang="en-US" sz="1800" b="0" i="0" kern="100" dirty="0">
                        <a:solidFill>
                          <a:srgbClr val="235485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13.5%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85517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Florida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-7,644</a:t>
                      </a:r>
                      <a:endParaRPr lang="en-US" sz="1800" b="0" i="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9.1%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57872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Arizona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-4,660</a:t>
                      </a:r>
                      <a:endParaRPr lang="en-US" sz="1800" b="0" i="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9.5%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697411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Texas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-3,982</a:t>
                      </a:r>
                      <a:endParaRPr lang="en-US" sz="1800" b="0" i="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8.6%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151447"/>
                  </a:ext>
                </a:extLst>
              </a:tr>
              <a:tr h="335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Michigan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-1,412</a:t>
                      </a:r>
                      <a:endParaRPr lang="en-US" sz="1800" b="0" i="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Lato" panose="020F0502020204030203" pitchFamily="34" charset="0"/>
                        </a:rPr>
                        <a:t>8.6%</a:t>
                      </a:r>
                      <a:endParaRPr lang="en-US" sz="1800" b="0" i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4331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E24E26-09AB-9CE5-3936-65D2A5BF2A24}"/>
              </a:ext>
            </a:extLst>
          </p:cNvPr>
          <p:cNvSpPr txBox="1"/>
          <p:nvPr/>
        </p:nvSpPr>
        <p:spPr>
          <a:xfrm>
            <a:off x="1017710" y="1834326"/>
            <a:ext cx="355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63860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Net migration to/from Indiana &amp; </a:t>
            </a:r>
            <a:br>
              <a:rPr lang="en-US" b="1" dirty="0">
                <a:solidFill>
                  <a:srgbClr val="163860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</a:br>
            <a:r>
              <a:rPr lang="en-US" b="1" dirty="0">
                <a:solidFill>
                  <a:srgbClr val="163860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tax burdens in selected states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332FBC-1A0B-0B25-A233-9814DF1B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82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Americans are Moving to Lower-Tax States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349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 Presentation 2023" id="{7A168406-B91E-7042-BD5B-4E96A4FD3B6E}" vid="{71567979-8062-5A49-9258-90EBA6B80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Indiana SALTR Task Force Testimony - Tax Foundation</Template>
  <TotalTime>9272</TotalTime>
  <Words>1563</Words>
  <Application>Microsoft Office PowerPoint</Application>
  <PresentationFormat>Widescreen</PresentationFormat>
  <Paragraphs>172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Newsreader ExtraBold</vt:lpstr>
      <vt:lpstr>Newsreader SemiBold</vt:lpstr>
      <vt:lpstr>Calibri</vt:lpstr>
      <vt:lpstr>Roboto</vt:lpstr>
      <vt:lpstr>Office Theme</vt:lpstr>
      <vt:lpstr>Considerations for Improving Indiana’s Tax Structure and Competitiveness</vt:lpstr>
      <vt:lpstr>About the Tax Foundation</vt:lpstr>
      <vt:lpstr>Indiana’s Current Tax Landscape</vt:lpstr>
      <vt:lpstr>Indiana’s Current Tax Landscape</vt:lpstr>
      <vt:lpstr>Indiana’s Current Tax Landscape</vt:lpstr>
      <vt:lpstr>Pros and Cons of Major Revenue Sources</vt:lpstr>
      <vt:lpstr>The State Tax Landscape has Grown Highly Competitive</vt:lpstr>
      <vt:lpstr>The State Tax Landscape has Grown Highly Competitive</vt:lpstr>
      <vt:lpstr>Americans are Moving to Lower-Tax States</vt:lpstr>
      <vt:lpstr>Individual Income Tax</vt:lpstr>
      <vt:lpstr>Individual Income Tax – State vs. Counties</vt:lpstr>
      <vt:lpstr>Individual Income Tax – Reform Options</vt:lpstr>
      <vt:lpstr>PIT – Indexing and/or Increasing the Personal Exemption</vt:lpstr>
      <vt:lpstr>PIT– Reform the Local Income Tax and Consider a Local Option Sales Tax</vt:lpstr>
      <vt:lpstr>Corporate Income Tax</vt:lpstr>
      <vt:lpstr>Corporate Income Tax – Reform Options</vt:lpstr>
      <vt:lpstr>Sales and Use Taxes</vt:lpstr>
      <vt:lpstr>Sales and Use Taxes – Reform Options</vt:lpstr>
      <vt:lpstr>Sales Tax Base Broadening – KY Example</vt:lpstr>
      <vt:lpstr>Sales Tax Base Broadening – Kentucky Example</vt:lpstr>
      <vt:lpstr>Sales and Use Taxes – Economic Nexus</vt:lpstr>
      <vt:lpstr>Property Taxes</vt:lpstr>
      <vt:lpstr>Property Taxes – Reform Options</vt:lpstr>
      <vt:lpstr>Final Thoughts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for Improving Indiana’s Tax Competitiveness</dc:title>
  <dc:creator>Andrey Yushkov</dc:creator>
  <cp:lastModifiedBy>Katherine Loughead</cp:lastModifiedBy>
  <cp:revision>51</cp:revision>
  <dcterms:created xsi:type="dcterms:W3CDTF">2023-09-06T18:40:05Z</dcterms:created>
  <dcterms:modified xsi:type="dcterms:W3CDTF">2023-10-18T15:51:09Z</dcterms:modified>
</cp:coreProperties>
</file>